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Roboto"/>
      <p:regular r:id="rId41"/>
      <p:bold r:id="rId42"/>
      <p:italic r:id="rId43"/>
      <p:boldItalic r:id="rId44"/>
    </p:embeddedFont>
    <p:embeddedFont>
      <p:font typeface="Montserrat"/>
      <p:regular r:id="rId45"/>
      <p:bold r:id="rId46"/>
      <p:italic r:id="rId47"/>
      <p:boldItalic r:id="rId48"/>
    </p:embeddedFont>
    <p:embeddedFont>
      <p:font typeface="Book Antiqua"/>
      <p:regular r:id="rId49"/>
      <p:bold r:id="rId50"/>
      <p:italic r:id="rId51"/>
      <p:boldItalic r:id="rId52"/>
    </p:embeddedFont>
    <p:embeddedFont>
      <p:font typeface="Helvetica Neue"/>
      <p:regular r:id="rId53"/>
      <p:bold r:id="rId54"/>
      <p:italic r:id="rId55"/>
      <p:boldItalic r:id="rId56"/>
    </p:embeddedFont>
    <p:embeddedFont>
      <p:font typeface="Comfortaa"/>
      <p:regular r:id="rId57"/>
      <p:bold r:id="rId58"/>
    </p:embeddedFont>
    <p:embeddedFont>
      <p:font typeface="Century Gothic"/>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Montserrat-bold.fntdata"/><Relationship Id="rId45"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boldItalic.fntdata"/><Relationship Id="rId47" Type="http://schemas.openxmlformats.org/officeDocument/2006/relationships/font" Target="fonts/Montserrat-italic.fntdata"/><Relationship Id="rId49" Type="http://schemas.openxmlformats.org/officeDocument/2006/relationships/font" Target="fonts/BookAntiqu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CenturyGothic-boldItalic.fntdata"/><Relationship Id="rId61" Type="http://schemas.openxmlformats.org/officeDocument/2006/relationships/font" Target="fonts/CenturyGothic-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CenturyGothic-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BookAntiqua-italic.fntdata"/><Relationship Id="rId50" Type="http://schemas.openxmlformats.org/officeDocument/2006/relationships/font" Target="fonts/BookAntiqua-bold.fntdata"/><Relationship Id="rId53" Type="http://schemas.openxmlformats.org/officeDocument/2006/relationships/font" Target="fonts/HelveticaNeue-regular.fntdata"/><Relationship Id="rId52" Type="http://schemas.openxmlformats.org/officeDocument/2006/relationships/font" Target="fonts/BookAntiqua-boldItalic.fntdata"/><Relationship Id="rId11" Type="http://schemas.openxmlformats.org/officeDocument/2006/relationships/slide" Target="slides/slide7.xml"/><Relationship Id="rId55" Type="http://schemas.openxmlformats.org/officeDocument/2006/relationships/font" Target="fonts/HelveticaNeue-italic.fntdata"/><Relationship Id="rId10" Type="http://schemas.openxmlformats.org/officeDocument/2006/relationships/slide" Target="slides/slide6.xml"/><Relationship Id="rId54" Type="http://schemas.openxmlformats.org/officeDocument/2006/relationships/font" Target="fonts/HelveticaNeue-bold.fntdata"/><Relationship Id="rId13" Type="http://schemas.openxmlformats.org/officeDocument/2006/relationships/slide" Target="slides/slide9.xml"/><Relationship Id="rId57" Type="http://schemas.openxmlformats.org/officeDocument/2006/relationships/font" Target="fonts/Comfortaa-regular.fntdata"/><Relationship Id="rId12" Type="http://schemas.openxmlformats.org/officeDocument/2006/relationships/slide" Target="slides/slide8.xml"/><Relationship Id="rId56" Type="http://schemas.openxmlformats.org/officeDocument/2006/relationships/font" Target="fonts/HelveticaNeue-boldItalic.fntdata"/><Relationship Id="rId15" Type="http://schemas.openxmlformats.org/officeDocument/2006/relationships/slide" Target="slides/slide11.xml"/><Relationship Id="rId59" Type="http://schemas.openxmlformats.org/officeDocument/2006/relationships/font" Target="fonts/CenturyGothic-regular.fntdata"/><Relationship Id="rId14" Type="http://schemas.openxmlformats.org/officeDocument/2006/relationships/slide" Target="slides/slide10.xml"/><Relationship Id="rId58" Type="http://schemas.openxmlformats.org/officeDocument/2006/relationships/font" Target="fonts/Comfortaa-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1c4f7bdf0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c4f7bdf0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1fee282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fee282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337761aa5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7761aa5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37761aa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7761aa5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0fe6528b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0fe6528b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1c4f7bdf0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c4f7bdf0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5c5dc737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5c5dc737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ae513dc3002dc9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ae513dc3002dc9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fundamental difference between asking, ‘How can we get more people-of-color involved here?’ (which maintains the idea that whites are in control of the movement and that that is somehow natural or unproblematic…) and asking ‘What are we doing that… [is] ir</a:t>
            </a:r>
            <a:r>
              <a:rPr lang="en"/>
              <a:t>relevant</a:t>
            </a:r>
            <a:r>
              <a:rPr lang="en"/>
              <a:t> or off-putting to people-of-color?”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solidFill>
                  <a:srgbClr val="13431A"/>
                </a:solidFill>
                <a:highlight>
                  <a:srgbClr val="FFFFFF"/>
                </a:highlight>
                <a:latin typeface="Helvetica Neue"/>
                <a:ea typeface="Helvetica Neue"/>
                <a:cs typeface="Helvetica Neue"/>
                <a:sym typeface="Helvetica Neue"/>
              </a:rPr>
              <a:t>From student Iran Ortiz: </a:t>
            </a:r>
            <a:r>
              <a:rPr lang="en" sz="1200">
                <a:solidFill>
                  <a:srgbClr val="13431A"/>
                </a:solidFill>
                <a:highlight>
                  <a:srgbClr val="FFFFFF"/>
                </a:highlight>
                <a:latin typeface="Helvetica Neue"/>
                <a:ea typeface="Helvetica Neue"/>
                <a:cs typeface="Helvetica Neue"/>
                <a:sym typeface="Helvetica Neue"/>
              </a:rPr>
              <a:t>Harper uses "expected whiteness" to explain the "post-racist" white mentality. This is the centering of "whiteness" and its function to ignore others and reinstate their privilege and position in society.</a:t>
            </a:r>
            <a:endParaRPr sz="1200">
              <a:solidFill>
                <a:srgbClr val="13431A"/>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13431A"/>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13431A"/>
                </a:solidFill>
                <a:highlight>
                  <a:srgbClr val="FFFFFF"/>
                </a:highlight>
                <a:latin typeface="Helvetica Neue"/>
                <a:ea typeface="Helvetica Neue"/>
                <a:cs typeface="Helvetica Neue"/>
                <a:sym typeface="Helvetica Neue"/>
              </a:rPr>
              <a:t>From student Patricia Kly: Expected whiteness is where the audience or people who are involved in something (in this case veganism) are assumed to be white. Because of this, the thing (veganism) is catered towards these people and quickly becomes exclusive against people of colour. It excludes perspectives and realities other than the white experience and can make it difficult for people of colour to be involved in the movement as they are not recognised.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1c133bdd3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c133bdd3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5c5dc737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5c5dc737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2dc43d33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7" name="Google Shape;197;g42dc43d33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00">
              <a:solidFill>
                <a:schemeClr val="dk1"/>
              </a:solidFill>
            </a:endParaRPr>
          </a:p>
        </p:txBody>
      </p:sp>
      <p:sp>
        <p:nvSpPr>
          <p:cNvPr id="198" name="Google Shape;198;g42dc43d33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4b4a1150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4b4a1150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40fe6528b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40fe6528b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1c133bdd38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c133bdd38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Thanks to Dr. Sarah Ray for the quotes we see on this slide.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41d3e2a7d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1d3e2a7d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8649c56368e0f0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8649c56368e0f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58dd90651386ce1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8dd90651386ce1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4b4a1150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4b4a1150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2417f795b98196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417f795b98196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184c969b5e894c8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84c969b5e894c8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6544e9ae5f4ec4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6544e9ae5f4ec4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45c72f94c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45c72f94c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1d3e2a7d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1d3e2a7d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00ee0fedb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00ee0fedb_0_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500ee0fedb_0_1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500ee0fed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00ee0fed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00ee0fed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00ee0fed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5c5dc737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5c5dc737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4fc7ec5cb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fc7ec5cb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1c8f4a71f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1c8f4a71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00ee0fed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00ee0fed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fc7ec5cba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fc7ec5cba_0_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4fc7ec5cba_0_2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fc7ec5cba_0_2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fc7ec5cba_0_27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4fc7ec5cba_0_27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337761aa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37761aa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1d3e2a7d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1d3e2a7d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1d3e2a7d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1d3e2a7d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1c4f7bdf0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c4f7bdf0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3" name="Shape 63"/>
        <p:cNvGrpSpPr/>
        <p:nvPr/>
      </p:nvGrpSpPr>
      <p:grpSpPr>
        <a:xfrm>
          <a:off x="0" y="0"/>
          <a:ext cx="0" cy="0"/>
          <a:chOff x="0" y="0"/>
          <a:chExt cx="0" cy="0"/>
        </a:xfrm>
      </p:grpSpPr>
      <p:sp>
        <p:nvSpPr>
          <p:cNvPr id="64" name="Google Shape;64;p13"/>
          <p:cNvSpPr txBox="1"/>
          <p:nvPr>
            <p:ph type="title"/>
          </p:nvPr>
        </p:nvSpPr>
        <p:spPr>
          <a:xfrm>
            <a:off x="426128" y="306279"/>
            <a:ext cx="8260800" cy="7797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6B7C72"/>
              </a:buClr>
              <a:buSzPts val="3200"/>
              <a:buFont typeface="Book Antiqua"/>
              <a:buNone/>
              <a:defRPr b="0" i="0" sz="3500" u="none" cap="none" strike="noStrike">
                <a:solidFill>
                  <a:srgbClr val="6B7C72"/>
                </a:solidFill>
                <a:latin typeface="Book Antiqua"/>
                <a:ea typeface="Book Antiqua"/>
                <a:cs typeface="Book Antiqua"/>
                <a:sym typeface="Book Antiqua"/>
              </a:defRPr>
            </a:lvl1pPr>
            <a:lvl2pPr indent="0" lvl="1" rtl="0">
              <a:spcBef>
                <a:spcPts val="0"/>
              </a:spcBef>
              <a:spcAft>
                <a:spcPts val="0"/>
              </a:spcAft>
              <a:buSzPts val="3200"/>
              <a:buNone/>
              <a:defRPr sz="1800"/>
            </a:lvl2pPr>
            <a:lvl3pPr indent="0" lvl="2" rtl="0">
              <a:spcBef>
                <a:spcPts val="0"/>
              </a:spcBef>
              <a:spcAft>
                <a:spcPts val="0"/>
              </a:spcAft>
              <a:buSzPts val="3200"/>
              <a:buNone/>
              <a:defRPr sz="1800"/>
            </a:lvl3pPr>
            <a:lvl4pPr indent="0" lvl="3" rtl="0">
              <a:spcBef>
                <a:spcPts val="0"/>
              </a:spcBef>
              <a:spcAft>
                <a:spcPts val="0"/>
              </a:spcAft>
              <a:buSzPts val="3200"/>
              <a:buNone/>
              <a:defRPr sz="1800"/>
            </a:lvl4pPr>
            <a:lvl5pPr indent="0" lvl="4" rtl="0">
              <a:spcBef>
                <a:spcPts val="0"/>
              </a:spcBef>
              <a:spcAft>
                <a:spcPts val="0"/>
              </a:spcAft>
              <a:buSzPts val="3200"/>
              <a:buNone/>
              <a:defRPr sz="1800"/>
            </a:lvl5pPr>
            <a:lvl6pPr indent="0" lvl="5" rtl="0">
              <a:spcBef>
                <a:spcPts val="0"/>
              </a:spcBef>
              <a:spcAft>
                <a:spcPts val="0"/>
              </a:spcAft>
              <a:buSzPts val="3200"/>
              <a:buNone/>
              <a:defRPr sz="1800"/>
            </a:lvl6pPr>
            <a:lvl7pPr indent="0" lvl="6" rtl="0">
              <a:spcBef>
                <a:spcPts val="0"/>
              </a:spcBef>
              <a:spcAft>
                <a:spcPts val="0"/>
              </a:spcAft>
              <a:buSzPts val="3200"/>
              <a:buNone/>
              <a:defRPr sz="1800"/>
            </a:lvl7pPr>
            <a:lvl8pPr indent="0" lvl="7" rtl="0">
              <a:spcBef>
                <a:spcPts val="0"/>
              </a:spcBef>
              <a:spcAft>
                <a:spcPts val="0"/>
              </a:spcAft>
              <a:buSzPts val="3200"/>
              <a:buNone/>
              <a:defRPr sz="1800"/>
            </a:lvl8pPr>
            <a:lvl9pPr indent="0" lvl="8" rtl="0">
              <a:spcBef>
                <a:spcPts val="0"/>
              </a:spcBef>
              <a:spcAft>
                <a:spcPts val="0"/>
              </a:spcAft>
              <a:buSzPts val="3200"/>
              <a:buNone/>
              <a:defRPr sz="1800"/>
            </a:lvl9pPr>
          </a:lstStyle>
          <a:p/>
        </p:txBody>
      </p:sp>
      <p:sp>
        <p:nvSpPr>
          <p:cNvPr id="65" name="Google Shape;65;p13"/>
          <p:cNvSpPr txBox="1"/>
          <p:nvPr>
            <p:ph idx="1" type="body"/>
          </p:nvPr>
        </p:nvSpPr>
        <p:spPr>
          <a:xfrm>
            <a:off x="457200" y="1314450"/>
            <a:ext cx="8229600" cy="32802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accent1"/>
              </a:buClr>
              <a:buSzPts val="2400"/>
              <a:buFont typeface="Arial"/>
              <a:buChar char="•"/>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1600"/>
              </a:spcBef>
              <a:spcAft>
                <a:spcPts val="0"/>
              </a:spcAft>
              <a:buClr>
                <a:schemeClr val="accent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1600"/>
              </a:spcBef>
              <a:spcAft>
                <a:spcPts val="0"/>
              </a:spcAft>
              <a:buClr>
                <a:schemeClr val="accent3"/>
              </a:buClr>
              <a:buSzPts val="1800"/>
              <a:buFont typeface="Arial"/>
              <a:buChar char="•"/>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1600"/>
              </a:spcBef>
              <a:spcAft>
                <a:spcPts val="0"/>
              </a:spcAft>
              <a:buClr>
                <a:schemeClr val="accent4"/>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1600"/>
              </a:spcBef>
              <a:spcAft>
                <a:spcPts val="0"/>
              </a:spcAft>
              <a:buClr>
                <a:schemeClr val="accent5"/>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17500" lvl="5" marL="2743200" marR="0" rtl="0" algn="l">
              <a:spcBef>
                <a:spcPts val="1600"/>
              </a:spcBef>
              <a:spcAft>
                <a:spcPts val="0"/>
              </a:spcAft>
              <a:buClr>
                <a:schemeClr val="accent1"/>
              </a:buClr>
              <a:buSzPts val="1400"/>
              <a:buFont typeface="Arial"/>
              <a:buChar char="•"/>
              <a:defRPr b="0" i="0" sz="1400" u="none" cap="none" strike="noStrike">
                <a:solidFill>
                  <a:schemeClr val="dk2"/>
                </a:solidFill>
                <a:latin typeface="Century Gothic"/>
                <a:ea typeface="Century Gothic"/>
                <a:cs typeface="Century Gothic"/>
                <a:sym typeface="Century Gothic"/>
              </a:defRPr>
            </a:lvl6pPr>
            <a:lvl7pPr indent="-317500" lvl="6" marL="3200400" marR="0" rtl="0" algn="l">
              <a:spcBef>
                <a:spcPts val="1600"/>
              </a:spcBef>
              <a:spcAft>
                <a:spcPts val="0"/>
              </a:spcAft>
              <a:buClr>
                <a:schemeClr val="accent2"/>
              </a:buClr>
              <a:buSzPts val="1400"/>
              <a:buFont typeface="Arial"/>
              <a:buChar char="•"/>
              <a:defRPr b="0" i="0" sz="1400" u="none" cap="none" strike="noStrike">
                <a:solidFill>
                  <a:schemeClr val="dk2"/>
                </a:solidFill>
                <a:latin typeface="Century Gothic"/>
                <a:ea typeface="Century Gothic"/>
                <a:cs typeface="Century Gothic"/>
                <a:sym typeface="Century Gothic"/>
              </a:defRPr>
            </a:lvl7pPr>
            <a:lvl8pPr indent="-317500" lvl="7" marL="3657600" marR="0" rtl="0" algn="l">
              <a:spcBef>
                <a:spcPts val="1600"/>
              </a:spcBef>
              <a:spcAft>
                <a:spcPts val="0"/>
              </a:spcAft>
              <a:buClr>
                <a:schemeClr val="accent3"/>
              </a:buClr>
              <a:buSzPts val="1400"/>
              <a:buFont typeface="Arial"/>
              <a:buChar char="•"/>
              <a:defRPr b="0" i="0" sz="1400" u="none" cap="none" strike="noStrike">
                <a:solidFill>
                  <a:schemeClr val="dk2"/>
                </a:solidFill>
                <a:latin typeface="Century Gothic"/>
                <a:ea typeface="Century Gothic"/>
                <a:cs typeface="Century Gothic"/>
                <a:sym typeface="Century Gothic"/>
              </a:defRPr>
            </a:lvl8pPr>
            <a:lvl9pPr indent="-317500" lvl="8" marL="4114800" marR="0" rtl="0" algn="l">
              <a:spcBef>
                <a:spcPts val="1600"/>
              </a:spcBef>
              <a:spcAft>
                <a:spcPts val="1600"/>
              </a:spcAft>
              <a:buClr>
                <a:schemeClr val="accent4"/>
              </a:buClr>
              <a:buSzPts val="1400"/>
              <a:buFont typeface="Arial"/>
              <a:buChar char="•"/>
              <a:defRPr b="0" i="0" sz="1400" u="none" cap="none" strike="noStrike">
                <a:solidFill>
                  <a:schemeClr val="dk2"/>
                </a:solidFill>
                <a:latin typeface="Century Gothic"/>
                <a:ea typeface="Century Gothic"/>
                <a:cs typeface="Century Gothic"/>
                <a:sym typeface="Century Gothic"/>
              </a:defRPr>
            </a:lvl9pPr>
          </a:lstStyle>
          <a:p/>
        </p:txBody>
      </p:sp>
      <p:sp>
        <p:nvSpPr>
          <p:cNvPr id="66" name="Google Shape;66;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7" name="Google Shape;67;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8" name="Google Shape;68;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r">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r">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r">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r">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r">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r">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r">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r">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14"/>
          <p:cNvSpPr/>
          <p:nvPr/>
        </p:nvSpPr>
        <p:spPr>
          <a:xfrm>
            <a:off x="0" y="0"/>
            <a:ext cx="914400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1" name="Google Shape;71;p14"/>
          <p:cNvSpPr/>
          <p:nvPr/>
        </p:nvSpPr>
        <p:spPr>
          <a:xfrm>
            <a:off x="91440" y="76200"/>
            <a:ext cx="8961000" cy="4998900"/>
          </a:xfrm>
          <a:prstGeom prst="roundRect">
            <a:avLst>
              <a:gd fmla="val 1735" name="adj"/>
            </a:avLst>
          </a:prstGeom>
          <a:blipFill rotWithShape="1">
            <a:blip r:embed="rId2">
              <a:alphaModFix/>
            </a:blip>
            <a:tile algn="tl" flip="none" tx="0" sx="99997" ty="0" sy="99997"/>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2" name="Google Shape;72;p14"/>
          <p:cNvSpPr txBox="1"/>
          <p:nvPr>
            <p:ph idx="1" type="body"/>
          </p:nvPr>
        </p:nvSpPr>
        <p:spPr>
          <a:xfrm>
            <a:off x="3886200" y="514350"/>
            <a:ext cx="4572000" cy="39432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accent1"/>
              </a:buClr>
              <a:buSzPts val="3200"/>
              <a:buFont typeface="Arial"/>
              <a:buChar char="•"/>
              <a:defRPr b="0" i="0" sz="3200" u="none" cap="none" strike="noStrike">
                <a:solidFill>
                  <a:schemeClr val="dk2"/>
                </a:solidFill>
                <a:latin typeface="Century Gothic"/>
                <a:ea typeface="Century Gothic"/>
                <a:cs typeface="Century Gothic"/>
                <a:sym typeface="Century Gothic"/>
              </a:defRPr>
            </a:lvl1pPr>
            <a:lvl2pPr indent="-406400" lvl="1" marL="914400" marR="0" rtl="0" algn="l">
              <a:spcBef>
                <a:spcPts val="1600"/>
              </a:spcBef>
              <a:spcAft>
                <a:spcPts val="0"/>
              </a:spcAft>
              <a:buClr>
                <a:schemeClr val="accent2"/>
              </a:buClr>
              <a:buSzPts val="2800"/>
              <a:buFont typeface="Arial"/>
              <a:buChar char="•"/>
              <a:defRPr b="0" i="0" sz="2800" u="none" cap="none" strike="noStrike">
                <a:solidFill>
                  <a:schemeClr val="dk2"/>
                </a:solidFill>
                <a:latin typeface="Century Gothic"/>
                <a:ea typeface="Century Gothic"/>
                <a:cs typeface="Century Gothic"/>
                <a:sym typeface="Century Gothic"/>
              </a:defRPr>
            </a:lvl2pPr>
            <a:lvl3pPr indent="-381000" lvl="2" marL="1371600" marR="0" rtl="0" algn="l">
              <a:spcBef>
                <a:spcPts val="1600"/>
              </a:spcBef>
              <a:spcAft>
                <a:spcPts val="0"/>
              </a:spcAft>
              <a:buClr>
                <a:schemeClr val="accent3"/>
              </a:buClr>
              <a:buSzPts val="2400"/>
              <a:buFont typeface="Arial"/>
              <a:buChar char="•"/>
              <a:defRPr b="0" i="0" sz="2400" u="none" cap="none" strike="noStrike">
                <a:solidFill>
                  <a:schemeClr val="dk2"/>
                </a:solidFill>
                <a:latin typeface="Century Gothic"/>
                <a:ea typeface="Century Gothic"/>
                <a:cs typeface="Century Gothic"/>
                <a:sym typeface="Century Gothic"/>
              </a:defRPr>
            </a:lvl3pPr>
            <a:lvl4pPr indent="-355600" lvl="3" marL="1828800" marR="0" rtl="0" algn="l">
              <a:spcBef>
                <a:spcPts val="1600"/>
              </a:spcBef>
              <a:spcAft>
                <a:spcPts val="0"/>
              </a:spcAft>
              <a:buClr>
                <a:schemeClr val="accent4"/>
              </a:buClr>
              <a:buSzPts val="2000"/>
              <a:buFont typeface="Arial"/>
              <a:buChar char="•"/>
              <a:defRPr b="0" i="0" sz="2000" u="none" cap="none" strike="noStrike">
                <a:solidFill>
                  <a:schemeClr val="dk2"/>
                </a:solidFill>
                <a:latin typeface="Century Gothic"/>
                <a:ea typeface="Century Gothic"/>
                <a:cs typeface="Century Gothic"/>
                <a:sym typeface="Century Gothic"/>
              </a:defRPr>
            </a:lvl4pPr>
            <a:lvl5pPr indent="-355600" lvl="4" marL="2286000" marR="0" rtl="0" algn="l">
              <a:spcBef>
                <a:spcPts val="1600"/>
              </a:spcBef>
              <a:spcAft>
                <a:spcPts val="0"/>
              </a:spcAft>
              <a:buClr>
                <a:schemeClr val="accent5"/>
              </a:buClr>
              <a:buSzPts val="2000"/>
              <a:buFont typeface="Arial"/>
              <a:buChar char="•"/>
              <a:defRPr b="0" i="0" sz="2000" u="none" cap="none" strike="noStrike">
                <a:solidFill>
                  <a:schemeClr val="dk2"/>
                </a:solidFill>
                <a:latin typeface="Century Gothic"/>
                <a:ea typeface="Century Gothic"/>
                <a:cs typeface="Century Gothic"/>
                <a:sym typeface="Century Gothic"/>
              </a:defRPr>
            </a:lvl5pPr>
            <a:lvl6pPr indent="-355600" lvl="5" marL="2743200" marR="0" rtl="0" algn="l">
              <a:spcBef>
                <a:spcPts val="1600"/>
              </a:spcBef>
              <a:spcAft>
                <a:spcPts val="0"/>
              </a:spcAft>
              <a:buClr>
                <a:schemeClr val="accent1"/>
              </a:buClr>
              <a:buSzPts val="2000"/>
              <a:buFont typeface="Arial"/>
              <a:buChar char="•"/>
              <a:defRPr b="0" i="0" sz="2000" u="none" cap="none" strike="noStrike">
                <a:solidFill>
                  <a:schemeClr val="dk2"/>
                </a:solidFill>
                <a:latin typeface="Century Gothic"/>
                <a:ea typeface="Century Gothic"/>
                <a:cs typeface="Century Gothic"/>
                <a:sym typeface="Century Gothic"/>
              </a:defRPr>
            </a:lvl6pPr>
            <a:lvl7pPr indent="-355600" lvl="6" marL="3200400" marR="0" rtl="0" algn="l">
              <a:spcBef>
                <a:spcPts val="1600"/>
              </a:spcBef>
              <a:spcAft>
                <a:spcPts val="0"/>
              </a:spcAft>
              <a:buClr>
                <a:schemeClr val="accent2"/>
              </a:buClr>
              <a:buSzPts val="2000"/>
              <a:buFont typeface="Arial"/>
              <a:buChar char="•"/>
              <a:defRPr b="0" i="0" sz="2000" u="none" cap="none" strike="noStrike">
                <a:solidFill>
                  <a:schemeClr val="dk2"/>
                </a:solidFill>
                <a:latin typeface="Century Gothic"/>
                <a:ea typeface="Century Gothic"/>
                <a:cs typeface="Century Gothic"/>
                <a:sym typeface="Century Gothic"/>
              </a:defRPr>
            </a:lvl7pPr>
            <a:lvl8pPr indent="-355600" lvl="7" marL="3657600" marR="0" rtl="0" algn="l">
              <a:spcBef>
                <a:spcPts val="1600"/>
              </a:spcBef>
              <a:spcAft>
                <a:spcPts val="0"/>
              </a:spcAft>
              <a:buClr>
                <a:schemeClr val="accent3"/>
              </a:buClr>
              <a:buSzPts val="2000"/>
              <a:buFont typeface="Arial"/>
              <a:buChar char="•"/>
              <a:defRPr b="0" i="0" sz="2000" u="none" cap="none" strike="noStrike">
                <a:solidFill>
                  <a:schemeClr val="dk2"/>
                </a:solidFill>
                <a:latin typeface="Century Gothic"/>
                <a:ea typeface="Century Gothic"/>
                <a:cs typeface="Century Gothic"/>
                <a:sym typeface="Century Gothic"/>
              </a:defRPr>
            </a:lvl8pPr>
            <a:lvl9pPr indent="-355600" lvl="8" marL="4114800" marR="0" rtl="0" algn="l">
              <a:spcBef>
                <a:spcPts val="1600"/>
              </a:spcBef>
              <a:spcAft>
                <a:spcPts val="1600"/>
              </a:spcAft>
              <a:buClr>
                <a:schemeClr val="accent4"/>
              </a:buClr>
              <a:buSzPts val="2000"/>
              <a:buFont typeface="Arial"/>
              <a:buChar char="•"/>
              <a:defRPr b="0" i="0" sz="2000" u="none" cap="none" strike="noStrike">
                <a:solidFill>
                  <a:schemeClr val="dk2"/>
                </a:solidFill>
                <a:latin typeface="Century Gothic"/>
                <a:ea typeface="Century Gothic"/>
                <a:cs typeface="Century Gothic"/>
                <a:sym typeface="Century Gothic"/>
              </a:defRPr>
            </a:lvl9pPr>
          </a:lstStyle>
          <a:p/>
        </p:txBody>
      </p:sp>
      <p:sp>
        <p:nvSpPr>
          <p:cNvPr id="73" name="Google Shape;73;p14"/>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4" name="Google Shape;74;p1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sz="1200">
                <a:solidFill>
                  <a:schemeClr val="dk2"/>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5" name="Google Shape;75;p1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Century Gothic"/>
                <a:ea typeface="Century Gothic"/>
                <a:cs typeface="Century Gothic"/>
                <a:sym typeface="Century Gothic"/>
              </a:defRPr>
            </a:lvl1pPr>
            <a:lvl2pPr indent="0" lvl="1" marL="0" marR="0" rtl="0" algn="r">
              <a:spcBef>
                <a:spcPts val="0"/>
              </a:spcBef>
              <a:buNone/>
              <a:defRPr sz="1200">
                <a:solidFill>
                  <a:schemeClr val="dk2"/>
                </a:solidFill>
                <a:latin typeface="Century Gothic"/>
                <a:ea typeface="Century Gothic"/>
                <a:cs typeface="Century Gothic"/>
                <a:sym typeface="Century Gothic"/>
              </a:defRPr>
            </a:lvl2pPr>
            <a:lvl3pPr indent="0" lvl="2" marL="0" marR="0" rtl="0" algn="r">
              <a:spcBef>
                <a:spcPts val="0"/>
              </a:spcBef>
              <a:buNone/>
              <a:defRPr sz="1200">
                <a:solidFill>
                  <a:schemeClr val="dk2"/>
                </a:solidFill>
                <a:latin typeface="Century Gothic"/>
                <a:ea typeface="Century Gothic"/>
                <a:cs typeface="Century Gothic"/>
                <a:sym typeface="Century Gothic"/>
              </a:defRPr>
            </a:lvl3pPr>
            <a:lvl4pPr indent="0" lvl="3" marL="0" marR="0" rtl="0" algn="r">
              <a:spcBef>
                <a:spcPts val="0"/>
              </a:spcBef>
              <a:buNone/>
              <a:defRPr sz="1200">
                <a:solidFill>
                  <a:schemeClr val="dk2"/>
                </a:solidFill>
                <a:latin typeface="Century Gothic"/>
                <a:ea typeface="Century Gothic"/>
                <a:cs typeface="Century Gothic"/>
                <a:sym typeface="Century Gothic"/>
              </a:defRPr>
            </a:lvl4pPr>
            <a:lvl5pPr indent="0" lvl="4" marL="0" marR="0" rtl="0" algn="r">
              <a:spcBef>
                <a:spcPts val="0"/>
              </a:spcBef>
              <a:buNone/>
              <a:defRPr sz="1200">
                <a:solidFill>
                  <a:schemeClr val="dk2"/>
                </a:solidFill>
                <a:latin typeface="Century Gothic"/>
                <a:ea typeface="Century Gothic"/>
                <a:cs typeface="Century Gothic"/>
                <a:sym typeface="Century Gothic"/>
              </a:defRPr>
            </a:lvl5pPr>
            <a:lvl6pPr indent="0" lvl="5" marL="0" marR="0" rtl="0" algn="r">
              <a:spcBef>
                <a:spcPts val="0"/>
              </a:spcBef>
              <a:buNone/>
              <a:defRPr sz="1200">
                <a:solidFill>
                  <a:schemeClr val="dk2"/>
                </a:solidFill>
                <a:latin typeface="Century Gothic"/>
                <a:ea typeface="Century Gothic"/>
                <a:cs typeface="Century Gothic"/>
                <a:sym typeface="Century Gothic"/>
              </a:defRPr>
            </a:lvl6pPr>
            <a:lvl7pPr indent="0" lvl="6" marL="0" marR="0" rtl="0" algn="r">
              <a:spcBef>
                <a:spcPts val="0"/>
              </a:spcBef>
              <a:buNone/>
              <a:defRPr sz="1200">
                <a:solidFill>
                  <a:schemeClr val="dk2"/>
                </a:solidFill>
                <a:latin typeface="Century Gothic"/>
                <a:ea typeface="Century Gothic"/>
                <a:cs typeface="Century Gothic"/>
                <a:sym typeface="Century Gothic"/>
              </a:defRPr>
            </a:lvl7pPr>
            <a:lvl8pPr indent="0" lvl="7" marL="0" marR="0" rtl="0" algn="r">
              <a:spcBef>
                <a:spcPts val="0"/>
              </a:spcBef>
              <a:buNone/>
              <a:defRPr sz="1200">
                <a:solidFill>
                  <a:schemeClr val="dk2"/>
                </a:solidFill>
                <a:latin typeface="Century Gothic"/>
                <a:ea typeface="Century Gothic"/>
                <a:cs typeface="Century Gothic"/>
                <a:sym typeface="Century Gothic"/>
              </a:defRPr>
            </a:lvl8pPr>
            <a:lvl9pPr indent="0" lvl="8" marL="0" marR="0" rtl="0" algn="r">
              <a:spcBef>
                <a:spcPts val="0"/>
              </a:spcBef>
              <a:buNone/>
              <a:defRPr sz="1200">
                <a:solidFill>
                  <a:schemeClr val="dk2"/>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4"/>
          <p:cNvSpPr/>
          <p:nvPr/>
        </p:nvSpPr>
        <p:spPr>
          <a:xfrm>
            <a:off x="560034" y="1129284"/>
            <a:ext cx="2716500" cy="2642700"/>
          </a:xfrm>
          <a:prstGeom prst="rect">
            <a:avLst/>
          </a:prstGeom>
          <a:solidFill>
            <a:srgbClr val="FFFFFF">
              <a:alpha val="8275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7" name="Google Shape;77;p14"/>
          <p:cNvSpPr/>
          <p:nvPr/>
        </p:nvSpPr>
        <p:spPr>
          <a:xfrm>
            <a:off x="676690" y="1231854"/>
            <a:ext cx="2483400" cy="2425800"/>
          </a:xfrm>
          <a:prstGeom prst="rect">
            <a:avLst/>
          </a:prstGeom>
          <a:solidFill>
            <a:srgbClr val="FFFFFF"/>
          </a:solidFill>
          <a:ln cap="flat" cmpd="dbl" w="9525">
            <a:solidFill>
              <a:srgbClr val="6B7C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 name="Google Shape;78;p14"/>
          <p:cNvSpPr txBox="1"/>
          <p:nvPr>
            <p:ph idx="2" type="body"/>
          </p:nvPr>
        </p:nvSpPr>
        <p:spPr>
          <a:xfrm>
            <a:off x="769000" y="2228850"/>
            <a:ext cx="2298600" cy="1314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chemeClr val="accent1"/>
              </a:buClr>
              <a:buSzPts val="1800"/>
              <a:buFont typeface="Arial"/>
              <a:buNone/>
              <a:defRPr b="0" i="0" sz="1400" u="none" cap="none" strike="noStrike">
                <a:solidFill>
                  <a:srgbClr val="47534C"/>
                </a:solidFill>
                <a:latin typeface="Century Gothic"/>
                <a:ea typeface="Century Gothic"/>
                <a:cs typeface="Century Gothic"/>
                <a:sym typeface="Century Gothic"/>
              </a:defRPr>
            </a:lvl1pPr>
            <a:lvl2pPr indent="-228600" lvl="1" marL="914400" marR="0" rtl="0" algn="l">
              <a:spcBef>
                <a:spcPts val="1600"/>
              </a:spcBef>
              <a:spcAft>
                <a:spcPts val="0"/>
              </a:spcAft>
              <a:buClr>
                <a:schemeClr val="accent2"/>
              </a:buClr>
              <a:buSzPts val="1400"/>
              <a:buFont typeface="Arial"/>
              <a:buNone/>
              <a:defRPr b="0" i="0" sz="1200" u="none" cap="none" strike="noStrike">
                <a:solidFill>
                  <a:schemeClr val="dk2"/>
                </a:solidFill>
                <a:latin typeface="Century Gothic"/>
                <a:ea typeface="Century Gothic"/>
                <a:cs typeface="Century Gothic"/>
                <a:sym typeface="Century Gothic"/>
              </a:defRPr>
            </a:lvl2pPr>
            <a:lvl3pPr indent="-228600" lvl="2" marL="1371600" marR="0" rtl="0" algn="l">
              <a:spcBef>
                <a:spcPts val="1600"/>
              </a:spcBef>
              <a:spcAft>
                <a:spcPts val="0"/>
              </a:spcAft>
              <a:buClr>
                <a:schemeClr val="accent3"/>
              </a:buClr>
              <a:buSzPts val="1400"/>
              <a:buFont typeface="Arial"/>
              <a:buNone/>
              <a:defRPr b="0" i="0" sz="1000" u="none" cap="none" strike="noStrike">
                <a:solidFill>
                  <a:schemeClr val="dk2"/>
                </a:solidFill>
                <a:latin typeface="Century Gothic"/>
                <a:ea typeface="Century Gothic"/>
                <a:cs typeface="Century Gothic"/>
                <a:sym typeface="Century Gothic"/>
              </a:defRPr>
            </a:lvl3pPr>
            <a:lvl4pPr indent="-228600" lvl="3" marL="1828800" marR="0" rtl="0" algn="l">
              <a:spcBef>
                <a:spcPts val="1600"/>
              </a:spcBef>
              <a:spcAft>
                <a:spcPts val="0"/>
              </a:spcAft>
              <a:buClr>
                <a:schemeClr val="accent4"/>
              </a:buClr>
              <a:buSzPts val="14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spcBef>
                <a:spcPts val="1600"/>
              </a:spcBef>
              <a:spcAft>
                <a:spcPts val="0"/>
              </a:spcAft>
              <a:buClr>
                <a:schemeClr val="accent5"/>
              </a:buClr>
              <a:buSzPts val="1400"/>
              <a:buFont typeface="Arial"/>
              <a:buNone/>
              <a:defRPr b="0" i="0" sz="900" u="none" cap="none" strike="noStrike">
                <a:solidFill>
                  <a:schemeClr val="dk2"/>
                </a:solidFill>
                <a:latin typeface="Century Gothic"/>
                <a:ea typeface="Century Gothic"/>
                <a:cs typeface="Century Gothic"/>
                <a:sym typeface="Century Gothic"/>
              </a:defRPr>
            </a:lvl5pPr>
            <a:lvl6pPr indent="-228600" lvl="5" marL="2743200" marR="0" rtl="0" algn="l">
              <a:spcBef>
                <a:spcPts val="1600"/>
              </a:spcBef>
              <a:spcAft>
                <a:spcPts val="0"/>
              </a:spcAft>
              <a:buClr>
                <a:schemeClr val="accent1"/>
              </a:buClr>
              <a:buSzPts val="1400"/>
              <a:buFont typeface="Arial"/>
              <a:buNone/>
              <a:defRPr b="0" i="0" sz="900" u="none" cap="none" strike="noStrike">
                <a:solidFill>
                  <a:schemeClr val="dk2"/>
                </a:solidFill>
                <a:latin typeface="Century Gothic"/>
                <a:ea typeface="Century Gothic"/>
                <a:cs typeface="Century Gothic"/>
                <a:sym typeface="Century Gothic"/>
              </a:defRPr>
            </a:lvl6pPr>
            <a:lvl7pPr indent="-228600" lvl="6" marL="3200400" marR="0" rtl="0" algn="l">
              <a:spcBef>
                <a:spcPts val="1600"/>
              </a:spcBef>
              <a:spcAft>
                <a:spcPts val="0"/>
              </a:spcAft>
              <a:buClr>
                <a:schemeClr val="accent2"/>
              </a:buClr>
              <a:buSzPts val="1400"/>
              <a:buFont typeface="Arial"/>
              <a:buNone/>
              <a:defRPr b="0" i="0" sz="900" u="none" cap="none" strike="noStrike">
                <a:solidFill>
                  <a:schemeClr val="dk2"/>
                </a:solidFill>
                <a:latin typeface="Century Gothic"/>
                <a:ea typeface="Century Gothic"/>
                <a:cs typeface="Century Gothic"/>
                <a:sym typeface="Century Gothic"/>
              </a:defRPr>
            </a:lvl7pPr>
            <a:lvl8pPr indent="-228600" lvl="7" marL="3657600" marR="0" rtl="0" algn="l">
              <a:spcBef>
                <a:spcPts val="1600"/>
              </a:spcBef>
              <a:spcAft>
                <a:spcPts val="0"/>
              </a:spcAft>
              <a:buClr>
                <a:schemeClr val="accent3"/>
              </a:buClr>
              <a:buSzPts val="1400"/>
              <a:buFont typeface="Arial"/>
              <a:buNone/>
              <a:defRPr b="0" i="0" sz="900" u="none" cap="none" strike="noStrike">
                <a:solidFill>
                  <a:schemeClr val="dk2"/>
                </a:solidFill>
                <a:latin typeface="Century Gothic"/>
                <a:ea typeface="Century Gothic"/>
                <a:cs typeface="Century Gothic"/>
                <a:sym typeface="Century Gothic"/>
              </a:defRPr>
            </a:lvl8pPr>
            <a:lvl9pPr indent="-228600" lvl="8" marL="4114800" marR="0" rtl="0" algn="l">
              <a:spcBef>
                <a:spcPts val="1600"/>
              </a:spcBef>
              <a:spcAft>
                <a:spcPts val="1600"/>
              </a:spcAft>
              <a:buClr>
                <a:schemeClr val="accent4"/>
              </a:buClr>
              <a:buSzPts val="1400"/>
              <a:buFont typeface="Arial"/>
              <a:buNone/>
              <a:defRPr b="0" i="0" sz="900" u="none" cap="none" strike="noStrike">
                <a:solidFill>
                  <a:schemeClr val="dk2"/>
                </a:solidFill>
                <a:latin typeface="Century Gothic"/>
                <a:ea typeface="Century Gothic"/>
                <a:cs typeface="Century Gothic"/>
                <a:sym typeface="Century Gothic"/>
              </a:defRPr>
            </a:lvl9pPr>
          </a:lstStyle>
          <a:p/>
        </p:txBody>
      </p:sp>
      <p:sp>
        <p:nvSpPr>
          <p:cNvPr id="79" name="Google Shape;79;p14"/>
          <p:cNvSpPr txBox="1"/>
          <p:nvPr>
            <p:ph type="title"/>
          </p:nvPr>
        </p:nvSpPr>
        <p:spPr>
          <a:xfrm>
            <a:off x="769000" y="1300734"/>
            <a:ext cx="2298600" cy="893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rgbClr val="6B7C72"/>
              </a:buClr>
              <a:buSzPts val="3200"/>
              <a:buFont typeface="Book Antiqua"/>
              <a:buNone/>
              <a:defRPr b="0" i="0" sz="2000" u="none" cap="none" strike="noStrike">
                <a:solidFill>
                  <a:srgbClr val="6B7C72"/>
                </a:solidFill>
                <a:latin typeface="Book Antiqua"/>
                <a:ea typeface="Book Antiqua"/>
                <a:cs typeface="Book Antiqua"/>
                <a:sym typeface="Book Antiqua"/>
              </a:defRPr>
            </a:lvl1pPr>
            <a:lvl2pPr indent="0" lvl="1" rtl="0">
              <a:spcBef>
                <a:spcPts val="0"/>
              </a:spcBef>
              <a:spcAft>
                <a:spcPts val="0"/>
              </a:spcAft>
              <a:buSzPts val="3200"/>
              <a:buNone/>
              <a:defRPr sz="1800"/>
            </a:lvl2pPr>
            <a:lvl3pPr indent="0" lvl="2" rtl="0">
              <a:spcBef>
                <a:spcPts val="0"/>
              </a:spcBef>
              <a:spcAft>
                <a:spcPts val="0"/>
              </a:spcAft>
              <a:buSzPts val="3200"/>
              <a:buNone/>
              <a:defRPr sz="1800"/>
            </a:lvl3pPr>
            <a:lvl4pPr indent="0" lvl="3" rtl="0">
              <a:spcBef>
                <a:spcPts val="0"/>
              </a:spcBef>
              <a:spcAft>
                <a:spcPts val="0"/>
              </a:spcAft>
              <a:buSzPts val="3200"/>
              <a:buNone/>
              <a:defRPr sz="1800"/>
            </a:lvl4pPr>
            <a:lvl5pPr indent="0" lvl="4" rtl="0">
              <a:spcBef>
                <a:spcPts val="0"/>
              </a:spcBef>
              <a:spcAft>
                <a:spcPts val="0"/>
              </a:spcAft>
              <a:buSzPts val="3200"/>
              <a:buNone/>
              <a:defRPr sz="1800"/>
            </a:lvl5pPr>
            <a:lvl6pPr indent="0" lvl="5" rtl="0">
              <a:spcBef>
                <a:spcPts val="0"/>
              </a:spcBef>
              <a:spcAft>
                <a:spcPts val="0"/>
              </a:spcAft>
              <a:buSzPts val="3200"/>
              <a:buNone/>
              <a:defRPr sz="1800"/>
            </a:lvl6pPr>
            <a:lvl7pPr indent="0" lvl="6" rtl="0">
              <a:spcBef>
                <a:spcPts val="0"/>
              </a:spcBef>
              <a:spcAft>
                <a:spcPts val="0"/>
              </a:spcAft>
              <a:buSzPts val="3200"/>
              <a:buNone/>
              <a:defRPr sz="1800"/>
            </a:lvl7pPr>
            <a:lvl8pPr indent="0" lvl="7" rtl="0">
              <a:spcBef>
                <a:spcPts val="0"/>
              </a:spcBef>
              <a:spcAft>
                <a:spcPts val="0"/>
              </a:spcAft>
              <a:buSzPts val="3200"/>
              <a:buNone/>
              <a:defRPr sz="1800"/>
            </a:lvl8pPr>
            <a:lvl9pPr indent="0" lvl="8" rtl="0">
              <a:spcBef>
                <a:spcPts val="0"/>
              </a:spcBef>
              <a:spcAft>
                <a:spcPts val="0"/>
              </a:spcAft>
              <a:buSzPts val="32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canvas.humboldt.edu/courses/22759/pages/positionality"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prospect.org/article/moving-past-acknowledging-privilege" TargetMode="Externa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www.amazon.com/Writing-Goodlife-American-Literature-Environment/dp/0816532001" TargetMode="Externa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7U1fP2Ts7Go" TargetMode="External"/><Relationship Id="rId4" Type="http://schemas.openxmlformats.org/officeDocument/2006/relationships/hyperlink" Target="https://www.youtube.com/watch?v=a7U616jiE5M" TargetMode="External"/><Relationship Id="rId5" Type="http://schemas.openxmlformats.org/officeDocument/2006/relationships/hyperlink" Target="http://longmoreinstitute.sfsu.edu/patient-no-more/about-exhibi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youtube.com/watch?v=7U1fP2Ts7G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https://www.youtube.com/watch?v=YCyGGygkfe4" TargetMode="External"/><Relationship Id="rId4" Type="http://schemas.openxmlformats.org/officeDocument/2006/relationships/hyperlink" Target="https://www.youtube.com/watch?v=fiEhI0J-gJI" TargetMode="External"/><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we are working on</a:t>
            </a:r>
            <a:r>
              <a:rPr lang="en"/>
              <a:t>...</a:t>
            </a:r>
            <a:endParaRPr/>
          </a:p>
        </p:txBody>
      </p:sp>
      <p:sp>
        <p:nvSpPr>
          <p:cNvPr id="85" name="Google Shape;85;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Helvetica Neue"/>
              <a:buChar char="●"/>
            </a:pPr>
            <a:r>
              <a:rPr lang="en">
                <a:solidFill>
                  <a:srgbClr val="000000"/>
                </a:solidFill>
                <a:latin typeface="Helvetica Neue"/>
                <a:ea typeface="Helvetica Neue"/>
                <a:cs typeface="Helvetica Neue"/>
                <a:sym typeface="Helvetica Neue"/>
              </a:rPr>
              <a:t>To name mental, emotional, material habits associated with privilege, which support ongoing oppression and may be invisible. </a:t>
            </a:r>
            <a:endParaRPr>
              <a:solidFill>
                <a:srgbClr val="000000"/>
              </a:solidFill>
              <a:latin typeface="Helvetica Neue"/>
              <a:ea typeface="Helvetica Neue"/>
              <a:cs typeface="Helvetica Neue"/>
              <a:sym typeface="Helvetica Neue"/>
            </a:endParaRPr>
          </a:p>
          <a:p>
            <a:pPr indent="-342900" lvl="0" marL="457200" rtl="0" algn="l">
              <a:spcBef>
                <a:spcPts val="1000"/>
              </a:spcBef>
              <a:spcAft>
                <a:spcPts val="0"/>
              </a:spcAft>
              <a:buClr>
                <a:srgbClr val="000000"/>
              </a:buClr>
              <a:buSzPts val="1800"/>
              <a:buFont typeface="Helvetica Neue"/>
              <a:buChar char="●"/>
            </a:pPr>
            <a:r>
              <a:rPr lang="en">
                <a:solidFill>
                  <a:srgbClr val="000000"/>
                </a:solidFill>
                <a:latin typeface="Helvetica Neue"/>
                <a:ea typeface="Helvetica Neue"/>
                <a:cs typeface="Helvetica Neue"/>
                <a:sym typeface="Helvetica Neue"/>
              </a:rPr>
              <a:t>To identify how privilege has affected the history and current understanding of “good” environmental behavior and beliefs.</a:t>
            </a:r>
            <a:endParaRPr>
              <a:solidFill>
                <a:srgbClr val="000000"/>
              </a:solidFill>
              <a:latin typeface="Helvetica Neue"/>
              <a:ea typeface="Helvetica Neue"/>
              <a:cs typeface="Helvetica Neue"/>
              <a:sym typeface="Helvetica Neue"/>
            </a:endParaRPr>
          </a:p>
          <a:p>
            <a:pPr indent="-342900" lvl="0" marL="457200" rtl="0" algn="l">
              <a:spcBef>
                <a:spcPts val="1000"/>
              </a:spcBef>
              <a:spcAft>
                <a:spcPts val="1000"/>
              </a:spcAft>
              <a:buClr>
                <a:srgbClr val="000000"/>
              </a:buClr>
              <a:buSzPts val="1800"/>
              <a:buFont typeface="Helvetica Neue"/>
              <a:buChar char="●"/>
            </a:pPr>
            <a:r>
              <a:rPr lang="en">
                <a:solidFill>
                  <a:srgbClr val="000000"/>
                </a:solidFill>
                <a:latin typeface="Helvetica Neue"/>
                <a:ea typeface="Helvetica Neue"/>
                <a:cs typeface="Helvetica Neue"/>
                <a:sym typeface="Helvetica Neue"/>
              </a:rPr>
              <a:t>To recognize the importance of reflecting on one’s own positionality whenever we communicate. Positionality is important to consider in our beliefs, our stories, our arguments, etc.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138550" y="234650"/>
            <a:ext cx="4184400" cy="4560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Montserrat"/>
                <a:ea typeface="Montserrat"/>
                <a:cs typeface="Montserrat"/>
                <a:sym typeface="Montserrat"/>
              </a:rPr>
              <a:t>Intersectionality is about asking the question: </a:t>
            </a:r>
            <a:r>
              <a:rPr b="1" lang="en" sz="3000">
                <a:latin typeface="Montserrat"/>
                <a:ea typeface="Montserrat"/>
                <a:cs typeface="Montserrat"/>
                <a:sym typeface="Montserrat"/>
              </a:rPr>
              <a:t>How does each axis of oppression operate here? </a:t>
            </a:r>
            <a:r>
              <a:rPr lang="en" sz="3000">
                <a:latin typeface="Montserrat"/>
                <a:ea typeface="Montserrat"/>
                <a:cs typeface="Montserrat"/>
                <a:sym typeface="Montserrat"/>
              </a:rPr>
              <a:t>It means also being receptive and responsive to the answer.</a:t>
            </a:r>
            <a:endParaRPr sz="3000">
              <a:latin typeface="Montserrat"/>
              <a:ea typeface="Montserrat"/>
              <a:cs typeface="Montserrat"/>
              <a:sym typeface="Montserrat"/>
            </a:endParaRPr>
          </a:p>
        </p:txBody>
      </p:sp>
      <p:pic>
        <p:nvPicPr>
          <p:cNvPr id="144" name="Google Shape;144;p24"/>
          <p:cNvPicPr preferRelativeResize="0"/>
          <p:nvPr/>
        </p:nvPicPr>
        <p:blipFill>
          <a:blip r:embed="rId3">
            <a:alphaModFix/>
          </a:blip>
          <a:stretch>
            <a:fillRect/>
          </a:stretch>
        </p:blipFill>
        <p:spPr>
          <a:xfrm>
            <a:off x="4573575" y="234650"/>
            <a:ext cx="4447700" cy="2959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5"/>
          <p:cNvPicPr preferRelativeResize="0"/>
          <p:nvPr/>
        </p:nvPicPr>
        <p:blipFill>
          <a:blip r:embed="rId3">
            <a:alphaModFix/>
          </a:blip>
          <a:stretch>
            <a:fillRect/>
          </a:stretch>
        </p:blipFill>
        <p:spPr>
          <a:xfrm>
            <a:off x="152400" y="152400"/>
            <a:ext cx="5893623"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pic>
        <p:nvPicPr>
          <p:cNvPr id="154" name="Google Shape;154;p26"/>
          <p:cNvPicPr preferRelativeResize="0"/>
          <p:nvPr/>
        </p:nvPicPr>
        <p:blipFill>
          <a:blip r:embed="rId3">
            <a:alphaModFix/>
          </a:blip>
          <a:stretch>
            <a:fillRect/>
          </a:stretch>
        </p:blipFill>
        <p:spPr>
          <a:xfrm>
            <a:off x="152400" y="152400"/>
            <a:ext cx="5934900" cy="2795025"/>
          </a:xfrm>
          <a:prstGeom prst="rect">
            <a:avLst/>
          </a:prstGeom>
          <a:noFill/>
          <a:ln>
            <a:noFill/>
          </a:ln>
        </p:spPr>
      </p:pic>
      <p:pic>
        <p:nvPicPr>
          <p:cNvPr id="155" name="Google Shape;155;p26"/>
          <p:cNvPicPr preferRelativeResize="0"/>
          <p:nvPr/>
        </p:nvPicPr>
        <p:blipFill>
          <a:blip r:embed="rId4">
            <a:alphaModFix/>
          </a:blip>
          <a:stretch>
            <a:fillRect/>
          </a:stretch>
        </p:blipFill>
        <p:spPr>
          <a:xfrm>
            <a:off x="5038175" y="2992450"/>
            <a:ext cx="3947009" cy="1891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460950" y="2065350"/>
            <a:ext cx="25563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Our </a:t>
            </a:r>
            <a:r>
              <a:rPr b="1" lang="en" sz="3000" u="sng">
                <a:solidFill>
                  <a:srgbClr val="FFFFFF"/>
                </a:solidFill>
                <a:hlinkClick r:id="rId3"/>
              </a:rPr>
              <a:t>position</a:t>
            </a:r>
            <a:r>
              <a:rPr lang="en" sz="3000">
                <a:solidFill>
                  <a:srgbClr val="FFFFFF"/>
                </a:solidFill>
              </a:rPr>
              <a:t> </a:t>
            </a:r>
            <a:r>
              <a:rPr lang="en" sz="3000"/>
              <a:t>in relation to these axes is likely to shape our worldview.</a:t>
            </a:r>
            <a:endParaRPr sz="3000"/>
          </a:p>
        </p:txBody>
      </p:sp>
      <p:pic>
        <p:nvPicPr>
          <p:cNvPr id="161" name="Google Shape;161;p27"/>
          <p:cNvPicPr preferRelativeResize="0"/>
          <p:nvPr/>
        </p:nvPicPr>
        <p:blipFill>
          <a:blip r:embed="rId4">
            <a:alphaModFix/>
          </a:blip>
          <a:stretch>
            <a:fillRect/>
          </a:stretch>
        </p:blipFill>
        <p:spPr>
          <a:xfrm>
            <a:off x="3250375" y="152400"/>
            <a:ext cx="5893623"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Positionality - Who You Are In Social, Historical, Political, and Ecological Context</a:t>
            </a:r>
            <a:endParaRPr/>
          </a:p>
        </p:txBody>
      </p:sp>
      <p:pic>
        <p:nvPicPr>
          <p:cNvPr id="167" name="Google Shape;167;p28"/>
          <p:cNvPicPr preferRelativeResize="0"/>
          <p:nvPr/>
        </p:nvPicPr>
        <p:blipFill>
          <a:blip r:embed="rId3">
            <a:alphaModFix/>
          </a:blip>
          <a:stretch>
            <a:fillRect/>
          </a:stretch>
        </p:blipFill>
        <p:spPr>
          <a:xfrm>
            <a:off x="152400" y="771450"/>
            <a:ext cx="8124792" cy="4219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Knapsack Exercise</a:t>
            </a:r>
            <a:endParaRPr/>
          </a:p>
        </p:txBody>
      </p:sp>
      <p:sp>
        <p:nvSpPr>
          <p:cNvPr id="173" name="Google Shape;173;p2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this tool is meant to provide?</a:t>
            </a:r>
            <a:endParaRPr/>
          </a:p>
        </p:txBody>
      </p:sp>
      <p:sp>
        <p:nvSpPr>
          <p:cNvPr id="174" name="Google Shape;174;p2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sz="2200"/>
              <a:t>If a statement in this list were true of you, what might you be predisposed to believe or assume? </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id="179" name="Google Shape;179;p30"/>
          <p:cNvPicPr preferRelativeResize="0"/>
          <p:nvPr/>
        </p:nvPicPr>
        <p:blipFill>
          <a:blip r:embed="rId3">
            <a:alphaModFix/>
          </a:blip>
          <a:stretch>
            <a:fillRect/>
          </a:stretch>
        </p:blipFill>
        <p:spPr>
          <a:xfrm>
            <a:off x="152400" y="152400"/>
            <a:ext cx="8839199" cy="4295104"/>
          </a:xfrm>
          <a:prstGeom prst="rect">
            <a:avLst/>
          </a:prstGeom>
          <a:noFill/>
          <a:ln>
            <a:noFill/>
          </a:ln>
        </p:spPr>
      </p:pic>
      <p:sp>
        <p:nvSpPr>
          <p:cNvPr id="180" name="Google Shape;180;p30"/>
          <p:cNvSpPr/>
          <p:nvPr/>
        </p:nvSpPr>
        <p:spPr>
          <a:xfrm>
            <a:off x="482200" y="1963250"/>
            <a:ext cx="8438400" cy="17682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0"/>
          <p:cNvSpPr txBox="1"/>
          <p:nvPr/>
        </p:nvSpPr>
        <p:spPr>
          <a:xfrm>
            <a:off x="225500" y="4692500"/>
            <a:ext cx="7130100" cy="35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From our Breeze Harper reading</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Your Personal Reactions to the Knapsack Exercise</a:t>
            </a:r>
            <a:endParaRPr/>
          </a:p>
          <a:p>
            <a:pPr indent="0" lvl="0" marL="0" rtl="0" algn="l">
              <a:spcBef>
                <a:spcPts val="0"/>
              </a:spcBef>
              <a:spcAft>
                <a:spcPts val="0"/>
              </a:spcAft>
              <a:buNone/>
            </a:pPr>
            <a:r>
              <a:rPr lang="en" sz="2000"/>
              <a:t>(Thanks to Dr. Sarah Ray for these prompts.)</a:t>
            </a:r>
            <a:endParaRPr sz="2000"/>
          </a:p>
        </p:txBody>
      </p:sp>
      <p:sp>
        <p:nvSpPr>
          <p:cNvPr id="187" name="Google Shape;187;p31"/>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Pick three statements from the knapsack exercise that did any of the following:</a:t>
            </a:r>
            <a:endParaRPr>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Surprised you or confused you (perhaps regarding why they were on the list);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Revealed something about your own identity and life story (positionality, path, past, privilege) that you don’t often think about;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Speak to or validate your own experience with environmentalist ideas.</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460950" y="8222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Take-Away Ideas from the Knapsack Exercise</a:t>
            </a:r>
            <a:endParaRPr/>
          </a:p>
        </p:txBody>
      </p:sp>
      <p:sp>
        <p:nvSpPr>
          <p:cNvPr id="193" name="Google Shape;193;p32"/>
          <p:cNvSpPr txBox="1"/>
          <p:nvPr>
            <p:ph idx="1" type="body"/>
          </p:nvPr>
        </p:nvSpPr>
        <p:spPr>
          <a:xfrm>
            <a:off x="344750" y="1794225"/>
            <a:ext cx="5306700" cy="264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Our views are reflections of the worlds we have lived in.			 </a:t>
            </a:r>
            <a:endParaRPr>
              <a:solidFill>
                <a:srgbClr val="000000"/>
              </a:solidFill>
            </a:endParaRPr>
          </a:p>
          <a:p>
            <a:pPr indent="0" lvl="0" marL="0" rtl="0" algn="r">
              <a:spcBef>
                <a:spcPts val="1600"/>
              </a:spcBef>
              <a:spcAft>
                <a:spcPts val="0"/>
              </a:spcAft>
              <a:buNone/>
            </a:pPr>
            <a:r>
              <a:rPr lang="en">
                <a:solidFill>
                  <a:srgbClr val="000000"/>
                </a:solidFill>
              </a:rPr>
              <a:t>...</a:t>
            </a:r>
            <a:r>
              <a:rPr lang="en">
                <a:solidFill>
                  <a:srgbClr val="000000"/>
                </a:solidFill>
              </a:rPr>
              <a:t>Our views can also change. </a:t>
            </a:r>
            <a:endParaRPr>
              <a:solidFill>
                <a:srgbClr val="000000"/>
              </a:solidFill>
            </a:endParaRPr>
          </a:p>
          <a:p>
            <a:pPr indent="0" lvl="0" marL="0" rtl="0" algn="l">
              <a:spcBef>
                <a:spcPts val="1600"/>
              </a:spcBef>
              <a:spcAft>
                <a:spcPts val="0"/>
              </a:spcAft>
              <a:buNone/>
            </a:pPr>
            <a:r>
              <a:rPr b="1" lang="en"/>
              <a:t>What has your own positionality led you to believe about the topic you’re engaging in the essay you’ve started?</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i="1" lang="en" sz="1500"/>
              <a:t>Listing on the board: beliefs appearing in our essays</a:t>
            </a:r>
            <a:endParaRPr i="1" sz="1500"/>
          </a:p>
          <a:p>
            <a:pPr indent="0" lvl="0" marL="0" rtl="0" algn="l">
              <a:spcBef>
                <a:spcPts val="1600"/>
              </a:spcBef>
              <a:spcAft>
                <a:spcPts val="1600"/>
              </a:spcAft>
              <a:buClr>
                <a:srgbClr val="000000"/>
              </a:buClr>
              <a:buSzPts val="1100"/>
              <a:buFont typeface="Arial"/>
              <a:buNone/>
            </a:pPr>
            <a:r>
              <a:t/>
            </a:r>
            <a:endParaRPr b="1"/>
          </a:p>
        </p:txBody>
      </p:sp>
      <p:pic>
        <p:nvPicPr>
          <p:cNvPr id="194" name="Google Shape;194;p32"/>
          <p:cNvPicPr preferRelativeResize="0"/>
          <p:nvPr/>
        </p:nvPicPr>
        <p:blipFill>
          <a:blip r:embed="rId3">
            <a:alphaModFix/>
          </a:blip>
          <a:stretch>
            <a:fillRect/>
          </a:stretch>
        </p:blipFill>
        <p:spPr>
          <a:xfrm>
            <a:off x="5651400" y="3106950"/>
            <a:ext cx="3369299" cy="1749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3"/>
          <p:cNvSpPr txBox="1"/>
          <p:nvPr>
            <p:ph idx="4294967295" type="title"/>
          </p:nvPr>
        </p:nvSpPr>
        <p:spPr>
          <a:xfrm>
            <a:off x="469900" y="514350"/>
            <a:ext cx="8229600" cy="365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Font typeface="Arial"/>
              <a:buNone/>
            </a:pPr>
            <a:r>
              <a:rPr b="1" lang="en" sz="4800">
                <a:solidFill>
                  <a:schemeClr val="dk1"/>
                </a:solidFill>
                <a:latin typeface="Arial"/>
                <a:ea typeface="Arial"/>
                <a:cs typeface="Arial"/>
                <a:sym typeface="Arial"/>
              </a:rPr>
              <a:t>F</a:t>
            </a:r>
            <a:r>
              <a:rPr b="1" i="0" lang="en" sz="4800" u="none" cap="none" strike="noStrike">
                <a:solidFill>
                  <a:schemeClr val="dk1"/>
                </a:solidFill>
                <a:latin typeface="Arial"/>
                <a:ea typeface="Arial"/>
                <a:cs typeface="Arial"/>
                <a:sym typeface="Arial"/>
              </a:rPr>
              <a:t>IVE HOUSES</a:t>
            </a:r>
            <a:endParaRPr b="1" i="0" sz="4800" u="none" cap="none" strike="noStrike">
              <a:solidFill>
                <a:schemeClr val="dk1"/>
              </a:solidFill>
              <a:latin typeface="Arial"/>
              <a:ea typeface="Arial"/>
              <a:cs typeface="Arial"/>
              <a:sym typeface="Arial"/>
            </a:endParaRPr>
          </a:p>
        </p:txBody>
      </p:sp>
      <p:sp>
        <p:nvSpPr>
          <p:cNvPr id="201" name="Google Shape;201;p33"/>
          <p:cNvSpPr txBox="1"/>
          <p:nvPr>
            <p:ph idx="4294967295" type="body"/>
          </p:nvPr>
        </p:nvSpPr>
        <p:spPr>
          <a:xfrm>
            <a:off x="228600" y="742950"/>
            <a:ext cx="8458200" cy="3851700"/>
          </a:xfrm>
          <a:prstGeom prst="rect">
            <a:avLst/>
          </a:prstGeom>
          <a:noFill/>
          <a:ln>
            <a:noFill/>
          </a:ln>
        </p:spPr>
        <p:txBody>
          <a:bodyPr anchorCtr="0" anchor="t" bIns="45700" lIns="91425" spcFirstLastPara="1" rIns="91425" wrap="square" tIns="45700">
            <a:noAutofit/>
          </a:bodyPr>
          <a:lstStyle/>
          <a:p>
            <a:pPr indent="-182880" lvl="0" marL="182880" marR="0" rtl="0" algn="l">
              <a:spcBef>
                <a:spcPts val="0"/>
              </a:spcBef>
              <a:spcAft>
                <a:spcPts val="1600"/>
              </a:spcAft>
              <a:buClr>
                <a:schemeClr val="accent1"/>
              </a:buClr>
              <a:buFont typeface="Arial"/>
              <a:buNone/>
            </a:pPr>
            <a:r>
              <a:rPr b="0" i="0" lang="en" sz="2200" u="none" cap="none" strike="noStrike">
                <a:solidFill>
                  <a:schemeClr val="dk1"/>
                </a:solidFill>
                <a:latin typeface="Arial"/>
                <a:ea typeface="Arial"/>
                <a:cs typeface="Arial"/>
                <a:sym typeface="Arial"/>
              </a:rPr>
              <a:t>	  			</a:t>
            </a:r>
            <a:endParaRPr/>
          </a:p>
        </p:txBody>
      </p:sp>
      <p:sp>
        <p:nvSpPr>
          <p:cNvPr id="202" name="Google Shape;202;p33"/>
          <p:cNvSpPr/>
          <p:nvPr/>
        </p:nvSpPr>
        <p:spPr>
          <a:xfrm>
            <a:off x="2476500" y="1943100"/>
            <a:ext cx="1043100" cy="782400"/>
          </a:xfrm>
          <a:custGeom>
            <a:rect b="b" l="l" r="r" t="t"/>
            <a:pathLst>
              <a:path extrusionOk="0" h="120000" w="120000">
                <a:moveTo>
                  <a:pt x="0" y="0"/>
                </a:moveTo>
                <a:lnTo>
                  <a:pt x="120000" y="0"/>
                </a:lnTo>
                <a:lnTo>
                  <a:pt x="120000" y="120000"/>
                </a:lnTo>
                <a:lnTo>
                  <a:pt x="0" y="120000"/>
                </a:lnTo>
                <a:close/>
                <a:moveTo>
                  <a:pt x="60000" y="15000"/>
                </a:moveTo>
                <a:lnTo>
                  <a:pt x="26247" y="60000"/>
                </a:lnTo>
                <a:lnTo>
                  <a:pt x="34685" y="60000"/>
                </a:lnTo>
                <a:lnTo>
                  <a:pt x="34685" y="105000"/>
                </a:lnTo>
                <a:lnTo>
                  <a:pt x="85315" y="105000"/>
                </a:lnTo>
                <a:lnTo>
                  <a:pt x="85315" y="60000"/>
                </a:lnTo>
                <a:lnTo>
                  <a:pt x="93753" y="60000"/>
                </a:lnTo>
                <a:lnTo>
                  <a:pt x="81096" y="43125"/>
                </a:lnTo>
                <a:lnTo>
                  <a:pt x="81096" y="20625"/>
                </a:lnTo>
                <a:lnTo>
                  <a:pt x="72657" y="20625"/>
                </a:lnTo>
                <a:lnTo>
                  <a:pt x="72657" y="31875"/>
                </a:lnTo>
                <a:close/>
              </a:path>
              <a:path extrusionOk="0" fill="darkenLess" h="120000" w="120000">
                <a:moveTo>
                  <a:pt x="81096" y="43125"/>
                </a:moveTo>
                <a:lnTo>
                  <a:pt x="81096" y="20625"/>
                </a:lnTo>
                <a:lnTo>
                  <a:pt x="72657" y="20625"/>
                </a:lnTo>
                <a:lnTo>
                  <a:pt x="72657" y="31875"/>
                </a:lnTo>
                <a:close/>
                <a:moveTo>
                  <a:pt x="34685" y="60000"/>
                </a:moveTo>
                <a:lnTo>
                  <a:pt x="34685" y="105000"/>
                </a:lnTo>
                <a:lnTo>
                  <a:pt x="55781" y="105000"/>
                </a:lnTo>
                <a:lnTo>
                  <a:pt x="55781" y="82500"/>
                </a:lnTo>
                <a:lnTo>
                  <a:pt x="64219" y="82500"/>
                </a:lnTo>
                <a:lnTo>
                  <a:pt x="64219" y="105000"/>
                </a:lnTo>
                <a:lnTo>
                  <a:pt x="85315" y="105000"/>
                </a:lnTo>
                <a:lnTo>
                  <a:pt x="85315" y="60000"/>
                </a:lnTo>
                <a:close/>
              </a:path>
              <a:path extrusionOk="0" fill="darken" h="120000" w="120000">
                <a:moveTo>
                  <a:pt x="60000" y="15000"/>
                </a:moveTo>
                <a:lnTo>
                  <a:pt x="26247" y="60000"/>
                </a:lnTo>
                <a:lnTo>
                  <a:pt x="93753" y="60000"/>
                </a:lnTo>
                <a:close/>
                <a:moveTo>
                  <a:pt x="55781" y="82500"/>
                </a:moveTo>
                <a:lnTo>
                  <a:pt x="64219" y="82500"/>
                </a:lnTo>
                <a:lnTo>
                  <a:pt x="64219" y="105000"/>
                </a:lnTo>
                <a:lnTo>
                  <a:pt x="55781" y="105000"/>
                </a:lnTo>
                <a:close/>
              </a:path>
              <a:path extrusionOk="0" fill="none" h="120000" w="120000">
                <a:moveTo>
                  <a:pt x="60000" y="15000"/>
                </a:moveTo>
                <a:lnTo>
                  <a:pt x="72657" y="31875"/>
                </a:lnTo>
                <a:lnTo>
                  <a:pt x="72657" y="20625"/>
                </a:lnTo>
                <a:lnTo>
                  <a:pt x="81096" y="20625"/>
                </a:lnTo>
                <a:lnTo>
                  <a:pt x="81096" y="43125"/>
                </a:lnTo>
                <a:lnTo>
                  <a:pt x="93753" y="60000"/>
                </a:lnTo>
                <a:lnTo>
                  <a:pt x="85315" y="60000"/>
                </a:lnTo>
                <a:lnTo>
                  <a:pt x="85315" y="105000"/>
                </a:lnTo>
                <a:lnTo>
                  <a:pt x="34685" y="105000"/>
                </a:lnTo>
                <a:lnTo>
                  <a:pt x="34685" y="60000"/>
                </a:lnTo>
                <a:lnTo>
                  <a:pt x="26247" y="60000"/>
                </a:lnTo>
                <a:close/>
                <a:moveTo>
                  <a:pt x="72657" y="31875"/>
                </a:moveTo>
                <a:lnTo>
                  <a:pt x="81096" y="43125"/>
                </a:lnTo>
                <a:moveTo>
                  <a:pt x="85315" y="60000"/>
                </a:moveTo>
                <a:lnTo>
                  <a:pt x="34685" y="60000"/>
                </a:lnTo>
                <a:moveTo>
                  <a:pt x="55781" y="105000"/>
                </a:moveTo>
                <a:lnTo>
                  <a:pt x="55781" y="82500"/>
                </a:lnTo>
                <a:lnTo>
                  <a:pt x="64219" y="82500"/>
                </a:lnTo>
                <a:lnTo>
                  <a:pt x="64219" y="105000"/>
                </a:lnTo>
              </a:path>
              <a:path extrusionOk="0" fill="none" h="120000" w="120000">
                <a:moveTo>
                  <a:pt x="0" y="0"/>
                </a:moveTo>
                <a:lnTo>
                  <a:pt x="120000" y="0"/>
                </a:lnTo>
                <a:lnTo>
                  <a:pt x="120000" y="120000"/>
                </a:lnTo>
                <a:lnTo>
                  <a:pt x="0" y="120000"/>
                </a:lnTo>
                <a:close/>
              </a:path>
            </a:pathLst>
          </a:custGeom>
          <a:solidFill>
            <a:schemeClr val="lt2"/>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3" name="Google Shape;203;p33"/>
          <p:cNvSpPr/>
          <p:nvPr/>
        </p:nvSpPr>
        <p:spPr>
          <a:xfrm>
            <a:off x="1242900" y="1943100"/>
            <a:ext cx="1043100" cy="782400"/>
          </a:xfrm>
          <a:custGeom>
            <a:rect b="b" l="l" r="r" t="t"/>
            <a:pathLst>
              <a:path extrusionOk="0" h="120000" w="120000">
                <a:moveTo>
                  <a:pt x="0" y="0"/>
                </a:moveTo>
                <a:lnTo>
                  <a:pt x="120000" y="0"/>
                </a:lnTo>
                <a:lnTo>
                  <a:pt x="120000" y="120000"/>
                </a:lnTo>
                <a:lnTo>
                  <a:pt x="0" y="120000"/>
                </a:lnTo>
                <a:close/>
                <a:moveTo>
                  <a:pt x="60000" y="15000"/>
                </a:moveTo>
                <a:lnTo>
                  <a:pt x="26247" y="60000"/>
                </a:lnTo>
                <a:lnTo>
                  <a:pt x="34685" y="60000"/>
                </a:lnTo>
                <a:lnTo>
                  <a:pt x="34685" y="105000"/>
                </a:lnTo>
                <a:lnTo>
                  <a:pt x="85315" y="105000"/>
                </a:lnTo>
                <a:lnTo>
                  <a:pt x="85315" y="60000"/>
                </a:lnTo>
                <a:lnTo>
                  <a:pt x="93753" y="60000"/>
                </a:lnTo>
                <a:lnTo>
                  <a:pt x="81096" y="43125"/>
                </a:lnTo>
                <a:lnTo>
                  <a:pt x="81096" y="20625"/>
                </a:lnTo>
                <a:lnTo>
                  <a:pt x="72657" y="20625"/>
                </a:lnTo>
                <a:lnTo>
                  <a:pt x="72657" y="31875"/>
                </a:lnTo>
                <a:close/>
              </a:path>
              <a:path extrusionOk="0" fill="darkenLess" h="120000" w="120000">
                <a:moveTo>
                  <a:pt x="81096" y="43125"/>
                </a:moveTo>
                <a:lnTo>
                  <a:pt x="81096" y="20625"/>
                </a:lnTo>
                <a:lnTo>
                  <a:pt x="72657" y="20625"/>
                </a:lnTo>
                <a:lnTo>
                  <a:pt x="72657" y="31875"/>
                </a:lnTo>
                <a:close/>
                <a:moveTo>
                  <a:pt x="34685" y="60000"/>
                </a:moveTo>
                <a:lnTo>
                  <a:pt x="34685" y="105000"/>
                </a:lnTo>
                <a:lnTo>
                  <a:pt x="55781" y="105000"/>
                </a:lnTo>
                <a:lnTo>
                  <a:pt x="55781" y="82500"/>
                </a:lnTo>
                <a:lnTo>
                  <a:pt x="64219" y="82500"/>
                </a:lnTo>
                <a:lnTo>
                  <a:pt x="64219" y="105000"/>
                </a:lnTo>
                <a:lnTo>
                  <a:pt x="85315" y="105000"/>
                </a:lnTo>
                <a:lnTo>
                  <a:pt x="85315" y="60000"/>
                </a:lnTo>
                <a:close/>
              </a:path>
              <a:path extrusionOk="0" fill="darken" h="120000" w="120000">
                <a:moveTo>
                  <a:pt x="60000" y="15000"/>
                </a:moveTo>
                <a:lnTo>
                  <a:pt x="26247" y="60000"/>
                </a:lnTo>
                <a:lnTo>
                  <a:pt x="93753" y="60000"/>
                </a:lnTo>
                <a:close/>
                <a:moveTo>
                  <a:pt x="55781" y="82500"/>
                </a:moveTo>
                <a:lnTo>
                  <a:pt x="64219" y="82500"/>
                </a:lnTo>
                <a:lnTo>
                  <a:pt x="64219" y="105000"/>
                </a:lnTo>
                <a:lnTo>
                  <a:pt x="55781" y="105000"/>
                </a:lnTo>
                <a:close/>
              </a:path>
              <a:path extrusionOk="0" fill="none" h="120000" w="120000">
                <a:moveTo>
                  <a:pt x="60000" y="15000"/>
                </a:moveTo>
                <a:lnTo>
                  <a:pt x="72657" y="31875"/>
                </a:lnTo>
                <a:lnTo>
                  <a:pt x="72657" y="20625"/>
                </a:lnTo>
                <a:lnTo>
                  <a:pt x="81096" y="20625"/>
                </a:lnTo>
                <a:lnTo>
                  <a:pt x="81096" y="43125"/>
                </a:lnTo>
                <a:lnTo>
                  <a:pt x="93753" y="60000"/>
                </a:lnTo>
                <a:lnTo>
                  <a:pt x="85315" y="60000"/>
                </a:lnTo>
                <a:lnTo>
                  <a:pt x="85315" y="105000"/>
                </a:lnTo>
                <a:lnTo>
                  <a:pt x="34685" y="105000"/>
                </a:lnTo>
                <a:lnTo>
                  <a:pt x="34685" y="60000"/>
                </a:lnTo>
                <a:lnTo>
                  <a:pt x="26247" y="60000"/>
                </a:lnTo>
                <a:close/>
                <a:moveTo>
                  <a:pt x="72657" y="31875"/>
                </a:moveTo>
                <a:lnTo>
                  <a:pt x="81096" y="43125"/>
                </a:lnTo>
                <a:moveTo>
                  <a:pt x="85315" y="60000"/>
                </a:moveTo>
                <a:lnTo>
                  <a:pt x="34685" y="60000"/>
                </a:lnTo>
                <a:moveTo>
                  <a:pt x="55781" y="105000"/>
                </a:moveTo>
                <a:lnTo>
                  <a:pt x="55781" y="82500"/>
                </a:lnTo>
                <a:lnTo>
                  <a:pt x="64219" y="82500"/>
                </a:lnTo>
                <a:lnTo>
                  <a:pt x="64219" y="105000"/>
                </a:lnTo>
              </a:path>
              <a:path extrusionOk="0" fill="none" h="120000" w="120000">
                <a:moveTo>
                  <a:pt x="0" y="0"/>
                </a:moveTo>
                <a:lnTo>
                  <a:pt x="120000" y="0"/>
                </a:lnTo>
                <a:lnTo>
                  <a:pt x="120000" y="120000"/>
                </a:lnTo>
                <a:lnTo>
                  <a:pt x="0" y="120000"/>
                </a:lnTo>
                <a:close/>
              </a:path>
            </a:pathLst>
          </a:custGeom>
          <a:solidFill>
            <a:schemeClr val="lt2"/>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4" name="Google Shape;204;p33"/>
          <p:cNvSpPr/>
          <p:nvPr/>
        </p:nvSpPr>
        <p:spPr>
          <a:xfrm>
            <a:off x="3720575" y="1943100"/>
            <a:ext cx="1043100" cy="782400"/>
          </a:xfrm>
          <a:custGeom>
            <a:rect b="b" l="l" r="r" t="t"/>
            <a:pathLst>
              <a:path extrusionOk="0" h="120000" w="120000">
                <a:moveTo>
                  <a:pt x="0" y="0"/>
                </a:moveTo>
                <a:lnTo>
                  <a:pt x="120000" y="0"/>
                </a:lnTo>
                <a:lnTo>
                  <a:pt x="120000" y="120000"/>
                </a:lnTo>
                <a:lnTo>
                  <a:pt x="0" y="120000"/>
                </a:lnTo>
                <a:close/>
                <a:moveTo>
                  <a:pt x="60000" y="15000"/>
                </a:moveTo>
                <a:lnTo>
                  <a:pt x="26247" y="60000"/>
                </a:lnTo>
                <a:lnTo>
                  <a:pt x="34685" y="60000"/>
                </a:lnTo>
                <a:lnTo>
                  <a:pt x="34685" y="105000"/>
                </a:lnTo>
                <a:lnTo>
                  <a:pt x="85315" y="105000"/>
                </a:lnTo>
                <a:lnTo>
                  <a:pt x="85315" y="60000"/>
                </a:lnTo>
                <a:lnTo>
                  <a:pt x="93753" y="60000"/>
                </a:lnTo>
                <a:lnTo>
                  <a:pt x="81096" y="43125"/>
                </a:lnTo>
                <a:lnTo>
                  <a:pt x="81096" y="20625"/>
                </a:lnTo>
                <a:lnTo>
                  <a:pt x="72657" y="20625"/>
                </a:lnTo>
                <a:lnTo>
                  <a:pt x="72657" y="31875"/>
                </a:lnTo>
                <a:close/>
              </a:path>
              <a:path extrusionOk="0" fill="darkenLess" h="120000" w="120000">
                <a:moveTo>
                  <a:pt x="81096" y="43125"/>
                </a:moveTo>
                <a:lnTo>
                  <a:pt x="81096" y="20625"/>
                </a:lnTo>
                <a:lnTo>
                  <a:pt x="72657" y="20625"/>
                </a:lnTo>
                <a:lnTo>
                  <a:pt x="72657" y="31875"/>
                </a:lnTo>
                <a:close/>
                <a:moveTo>
                  <a:pt x="34685" y="60000"/>
                </a:moveTo>
                <a:lnTo>
                  <a:pt x="34685" y="105000"/>
                </a:lnTo>
                <a:lnTo>
                  <a:pt x="55781" y="105000"/>
                </a:lnTo>
                <a:lnTo>
                  <a:pt x="55781" y="82500"/>
                </a:lnTo>
                <a:lnTo>
                  <a:pt x="64219" y="82500"/>
                </a:lnTo>
                <a:lnTo>
                  <a:pt x="64219" y="105000"/>
                </a:lnTo>
                <a:lnTo>
                  <a:pt x="85315" y="105000"/>
                </a:lnTo>
                <a:lnTo>
                  <a:pt x="85315" y="60000"/>
                </a:lnTo>
                <a:close/>
              </a:path>
              <a:path extrusionOk="0" fill="darken" h="120000" w="120000">
                <a:moveTo>
                  <a:pt x="60000" y="15000"/>
                </a:moveTo>
                <a:lnTo>
                  <a:pt x="26247" y="60000"/>
                </a:lnTo>
                <a:lnTo>
                  <a:pt x="93753" y="60000"/>
                </a:lnTo>
                <a:close/>
                <a:moveTo>
                  <a:pt x="55781" y="82500"/>
                </a:moveTo>
                <a:lnTo>
                  <a:pt x="64219" y="82500"/>
                </a:lnTo>
                <a:lnTo>
                  <a:pt x="64219" y="105000"/>
                </a:lnTo>
                <a:lnTo>
                  <a:pt x="55781" y="105000"/>
                </a:lnTo>
                <a:close/>
              </a:path>
              <a:path extrusionOk="0" fill="none" h="120000" w="120000">
                <a:moveTo>
                  <a:pt x="60000" y="15000"/>
                </a:moveTo>
                <a:lnTo>
                  <a:pt x="72657" y="31875"/>
                </a:lnTo>
                <a:lnTo>
                  <a:pt x="72657" y="20625"/>
                </a:lnTo>
                <a:lnTo>
                  <a:pt x="81096" y="20625"/>
                </a:lnTo>
                <a:lnTo>
                  <a:pt x="81096" y="43125"/>
                </a:lnTo>
                <a:lnTo>
                  <a:pt x="93753" y="60000"/>
                </a:lnTo>
                <a:lnTo>
                  <a:pt x="85315" y="60000"/>
                </a:lnTo>
                <a:lnTo>
                  <a:pt x="85315" y="105000"/>
                </a:lnTo>
                <a:lnTo>
                  <a:pt x="34685" y="105000"/>
                </a:lnTo>
                <a:lnTo>
                  <a:pt x="34685" y="60000"/>
                </a:lnTo>
                <a:lnTo>
                  <a:pt x="26247" y="60000"/>
                </a:lnTo>
                <a:close/>
                <a:moveTo>
                  <a:pt x="72657" y="31875"/>
                </a:moveTo>
                <a:lnTo>
                  <a:pt x="81096" y="43125"/>
                </a:lnTo>
                <a:moveTo>
                  <a:pt x="85315" y="60000"/>
                </a:moveTo>
                <a:lnTo>
                  <a:pt x="34685" y="60000"/>
                </a:lnTo>
                <a:moveTo>
                  <a:pt x="55781" y="105000"/>
                </a:moveTo>
                <a:lnTo>
                  <a:pt x="55781" y="82500"/>
                </a:lnTo>
                <a:lnTo>
                  <a:pt x="64219" y="82500"/>
                </a:lnTo>
                <a:lnTo>
                  <a:pt x="64219" y="105000"/>
                </a:lnTo>
              </a:path>
              <a:path extrusionOk="0" fill="none" h="120000" w="120000">
                <a:moveTo>
                  <a:pt x="0" y="0"/>
                </a:moveTo>
                <a:lnTo>
                  <a:pt x="120000" y="0"/>
                </a:lnTo>
                <a:lnTo>
                  <a:pt x="120000" y="120000"/>
                </a:lnTo>
                <a:lnTo>
                  <a:pt x="0" y="120000"/>
                </a:lnTo>
                <a:close/>
              </a:path>
            </a:pathLst>
          </a:custGeom>
          <a:solidFill>
            <a:schemeClr val="lt2"/>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5" name="Google Shape;205;p33"/>
          <p:cNvSpPr txBox="1"/>
          <p:nvPr/>
        </p:nvSpPr>
        <p:spPr>
          <a:xfrm>
            <a:off x="1676400" y="2713911"/>
            <a:ext cx="304800" cy="28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Calibri"/>
                <a:ea typeface="Calibri"/>
                <a:cs typeface="Calibri"/>
                <a:sym typeface="Calibri"/>
              </a:rPr>
              <a:t>A</a:t>
            </a:r>
            <a:endParaRPr/>
          </a:p>
        </p:txBody>
      </p:sp>
      <p:sp>
        <p:nvSpPr>
          <p:cNvPr id="206" name="Google Shape;206;p33"/>
          <p:cNvSpPr txBox="1"/>
          <p:nvPr/>
        </p:nvSpPr>
        <p:spPr>
          <a:xfrm>
            <a:off x="4038600" y="2738562"/>
            <a:ext cx="304800" cy="28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Calibri"/>
                <a:ea typeface="Calibri"/>
                <a:cs typeface="Calibri"/>
                <a:sym typeface="Calibri"/>
              </a:rPr>
              <a:t>C</a:t>
            </a:r>
            <a:endParaRPr/>
          </a:p>
        </p:txBody>
      </p:sp>
      <p:sp>
        <p:nvSpPr>
          <p:cNvPr id="207" name="Google Shape;207;p33"/>
          <p:cNvSpPr txBox="1"/>
          <p:nvPr/>
        </p:nvSpPr>
        <p:spPr>
          <a:xfrm>
            <a:off x="2819400" y="2713911"/>
            <a:ext cx="304800" cy="28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Calibri"/>
                <a:ea typeface="Calibri"/>
                <a:cs typeface="Calibri"/>
                <a:sym typeface="Calibri"/>
              </a:rPr>
              <a:t>B</a:t>
            </a:r>
            <a:endParaRPr/>
          </a:p>
        </p:txBody>
      </p:sp>
      <p:sp>
        <p:nvSpPr>
          <p:cNvPr id="208" name="Google Shape;208;p33"/>
          <p:cNvSpPr/>
          <p:nvPr/>
        </p:nvSpPr>
        <p:spPr>
          <a:xfrm>
            <a:off x="1066800" y="1257300"/>
            <a:ext cx="838200" cy="457200"/>
          </a:xfrm>
          <a:prstGeom prst="curvedDownArrow">
            <a:avLst>
              <a:gd fmla="val 25000" name="adj1"/>
              <a:gd fmla="val 50000" name="adj2"/>
              <a:gd fmla="val 25000" name="adj3"/>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09" name="Google Shape;209;p33"/>
          <p:cNvSpPr/>
          <p:nvPr/>
        </p:nvSpPr>
        <p:spPr>
          <a:xfrm>
            <a:off x="2057400" y="1314450"/>
            <a:ext cx="838200" cy="457200"/>
          </a:xfrm>
          <a:prstGeom prst="curvedDownArrow">
            <a:avLst>
              <a:gd fmla="val 25000" name="adj1"/>
              <a:gd fmla="val 50000" name="adj2"/>
              <a:gd fmla="val 25000" name="adj3"/>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10" name="Google Shape;210;p33"/>
          <p:cNvSpPr/>
          <p:nvPr/>
        </p:nvSpPr>
        <p:spPr>
          <a:xfrm>
            <a:off x="3124200" y="1371600"/>
            <a:ext cx="838200" cy="457200"/>
          </a:xfrm>
          <a:prstGeom prst="curvedDownArrow">
            <a:avLst>
              <a:gd fmla="val 25000" name="adj1"/>
              <a:gd fmla="val 50000" name="adj2"/>
              <a:gd fmla="val 25000" name="adj3"/>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11" name="Google Shape;211;p33"/>
          <p:cNvSpPr/>
          <p:nvPr/>
        </p:nvSpPr>
        <p:spPr>
          <a:xfrm rot="10800000">
            <a:off x="6580850" y="1268704"/>
            <a:ext cx="936600" cy="548700"/>
          </a:xfrm>
          <a:prstGeom prst="curvedUpArrow">
            <a:avLst>
              <a:gd fmla="val 25000" name="adj1"/>
              <a:gd fmla="val 50000" name="adj2"/>
              <a:gd fmla="val 25000" name="adj3"/>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12" name="Google Shape;212;p33"/>
          <p:cNvSpPr/>
          <p:nvPr/>
        </p:nvSpPr>
        <p:spPr>
          <a:xfrm rot="10800000">
            <a:off x="5486425" y="1257479"/>
            <a:ext cx="936600" cy="548700"/>
          </a:xfrm>
          <a:prstGeom prst="curvedUpArrow">
            <a:avLst>
              <a:gd fmla="val 25000" name="adj1"/>
              <a:gd fmla="val 50000" name="adj2"/>
              <a:gd fmla="val 25000" name="adj3"/>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13" name="Google Shape;213;p33"/>
          <p:cNvSpPr/>
          <p:nvPr/>
        </p:nvSpPr>
        <p:spPr>
          <a:xfrm rot="10548321">
            <a:off x="4192171" y="1313653"/>
            <a:ext cx="988448" cy="516115"/>
          </a:xfrm>
          <a:prstGeom prst="curvedUpArrow">
            <a:avLst>
              <a:gd fmla="val 25000" name="adj1"/>
              <a:gd fmla="val 72222" name="adj2"/>
              <a:gd fmla="val 25000" name="adj3"/>
            </a:avLst>
          </a:prstGeom>
          <a:solidFill>
            <a:schemeClr val="accent1"/>
          </a:solidFill>
          <a:ln cap="flat" cmpd="sng" w="26425">
            <a:solidFill>
              <a:srgbClr val="6B76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214" name="Google Shape;214;p33"/>
          <p:cNvSpPr txBox="1"/>
          <p:nvPr/>
        </p:nvSpPr>
        <p:spPr>
          <a:xfrm>
            <a:off x="5176550" y="2768442"/>
            <a:ext cx="304800" cy="28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Calibri"/>
                <a:ea typeface="Calibri"/>
                <a:cs typeface="Calibri"/>
                <a:sym typeface="Calibri"/>
              </a:rPr>
              <a:t>D</a:t>
            </a:r>
            <a:endParaRPr/>
          </a:p>
        </p:txBody>
      </p:sp>
      <p:pic>
        <p:nvPicPr>
          <p:cNvPr id="215" name="Google Shape;215;p33"/>
          <p:cNvPicPr preferRelativeResize="0"/>
          <p:nvPr/>
        </p:nvPicPr>
        <p:blipFill rotWithShape="1">
          <a:blip r:embed="rId3">
            <a:alphaModFix/>
          </a:blip>
          <a:srcRect b="0" l="0" r="0" t="0"/>
          <a:stretch/>
        </p:blipFill>
        <p:spPr>
          <a:xfrm>
            <a:off x="5894217" y="1936655"/>
            <a:ext cx="795300" cy="795300"/>
          </a:xfrm>
          <a:prstGeom prst="rect">
            <a:avLst/>
          </a:prstGeom>
          <a:noFill/>
          <a:ln>
            <a:noFill/>
          </a:ln>
        </p:spPr>
      </p:pic>
      <p:sp>
        <p:nvSpPr>
          <p:cNvPr id="216" name="Google Shape;216;p33"/>
          <p:cNvSpPr txBox="1"/>
          <p:nvPr/>
        </p:nvSpPr>
        <p:spPr>
          <a:xfrm>
            <a:off x="6139480" y="2768442"/>
            <a:ext cx="304800" cy="28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 sz="1800" u="none" cap="none" strike="noStrike">
                <a:solidFill>
                  <a:schemeClr val="dk1"/>
                </a:solidFill>
                <a:latin typeface="Calibri"/>
                <a:ea typeface="Calibri"/>
                <a:cs typeface="Calibri"/>
                <a:sym typeface="Calibri"/>
              </a:rPr>
              <a:t>E</a:t>
            </a:r>
            <a:endParaRPr/>
          </a:p>
        </p:txBody>
      </p:sp>
      <p:pic>
        <p:nvPicPr>
          <p:cNvPr id="217" name="Google Shape;217;p33"/>
          <p:cNvPicPr preferRelativeResize="0"/>
          <p:nvPr/>
        </p:nvPicPr>
        <p:blipFill rotWithShape="1">
          <a:blip r:embed="rId4">
            <a:alphaModFix/>
          </a:blip>
          <a:srcRect b="0" l="0" r="0" t="0"/>
          <a:stretch/>
        </p:blipFill>
        <p:spPr>
          <a:xfrm>
            <a:off x="4909838" y="1897000"/>
            <a:ext cx="838200" cy="838200"/>
          </a:xfrm>
          <a:prstGeom prst="rect">
            <a:avLst/>
          </a:prstGeom>
          <a:noFill/>
          <a:ln>
            <a:noFill/>
          </a:ln>
        </p:spPr>
      </p:pic>
      <p:sp>
        <p:nvSpPr>
          <p:cNvPr id="218" name="Google Shape;218;p33"/>
          <p:cNvSpPr/>
          <p:nvPr/>
        </p:nvSpPr>
        <p:spPr>
          <a:xfrm>
            <a:off x="6198250" y="2183600"/>
            <a:ext cx="187200" cy="140400"/>
          </a:xfrm>
          <a:prstGeom prst="flowChartOr">
            <a:avLst/>
          </a:prstGeom>
          <a:solidFill>
            <a:srgbClr val="F1C23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33"/>
          <p:cNvPicPr preferRelativeResize="0"/>
          <p:nvPr/>
        </p:nvPicPr>
        <p:blipFill>
          <a:blip r:embed="rId5">
            <a:alphaModFix/>
          </a:blip>
          <a:stretch>
            <a:fillRect/>
          </a:stretch>
        </p:blipFill>
        <p:spPr>
          <a:xfrm>
            <a:off x="258773" y="1771646"/>
            <a:ext cx="702469" cy="714380"/>
          </a:xfrm>
          <a:prstGeom prst="rect">
            <a:avLst/>
          </a:prstGeom>
          <a:noFill/>
          <a:ln>
            <a:noFill/>
          </a:ln>
        </p:spPr>
      </p:pic>
      <p:pic>
        <p:nvPicPr>
          <p:cNvPr id="220" name="Google Shape;220;p33"/>
          <p:cNvPicPr preferRelativeResize="0"/>
          <p:nvPr/>
        </p:nvPicPr>
        <p:blipFill>
          <a:blip r:embed="rId5">
            <a:alphaModFix/>
          </a:blip>
          <a:stretch>
            <a:fillRect/>
          </a:stretch>
        </p:blipFill>
        <p:spPr>
          <a:xfrm>
            <a:off x="7362848" y="1828796"/>
            <a:ext cx="702469" cy="714380"/>
          </a:xfrm>
          <a:prstGeom prst="rect">
            <a:avLst/>
          </a:prstGeom>
          <a:noFill/>
          <a:ln>
            <a:noFill/>
          </a:ln>
        </p:spPr>
      </p:pic>
      <p:sp>
        <p:nvSpPr>
          <p:cNvPr id="221" name="Google Shape;221;p33"/>
          <p:cNvSpPr txBox="1"/>
          <p:nvPr/>
        </p:nvSpPr>
        <p:spPr>
          <a:xfrm>
            <a:off x="287025" y="4787600"/>
            <a:ext cx="4282500" cy="2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Slide and exercise by Dr. John Johnson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0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000"/>
                                        <p:tgtEl>
                                          <p:spTgt spid="21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2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2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370850" y="286100"/>
            <a:ext cx="8222100" cy="304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200"/>
              <a:t>Readings We Completed</a:t>
            </a:r>
            <a:endParaRPr b="1" sz="2200"/>
          </a:p>
          <a:p>
            <a:pPr indent="0" lvl="0" marL="0" rtl="0" algn="l">
              <a:spcBef>
                <a:spcPts val="0"/>
              </a:spcBef>
              <a:spcAft>
                <a:spcPts val="0"/>
              </a:spcAft>
              <a:buNone/>
            </a:pPr>
            <a:r>
              <a:t/>
            </a:r>
            <a:endParaRPr sz="1700"/>
          </a:p>
          <a:p>
            <a:pPr indent="0" lvl="0" marL="0" rtl="0" algn="l">
              <a:spcBef>
                <a:spcPts val="0"/>
              </a:spcBef>
              <a:spcAft>
                <a:spcPts val="0"/>
              </a:spcAft>
              <a:buNone/>
            </a:pPr>
            <a:r>
              <a:rPr lang="en" sz="1700"/>
              <a:t>Last Time: </a:t>
            </a:r>
            <a:endParaRPr sz="1700"/>
          </a:p>
          <a:p>
            <a:pPr indent="0" lvl="0" marL="0" rtl="0" algn="l">
              <a:spcBef>
                <a:spcPts val="0"/>
              </a:spcBef>
              <a:spcAft>
                <a:spcPts val="0"/>
              </a:spcAft>
              <a:buNone/>
            </a:pPr>
            <a:r>
              <a:rPr lang="en" sz="1700"/>
              <a:t>Clare, Eli. “Clearcut.” in </a:t>
            </a:r>
            <a:r>
              <a:rPr i="1" lang="en" sz="1700"/>
              <a:t>Exile and Pride: Disability, Queerness, and Liberation. </a:t>
            </a:r>
            <a:r>
              <a:rPr lang="en" sz="1700"/>
              <a:t>Duke UP, 2015. </a:t>
            </a:r>
            <a:endParaRPr sz="1700"/>
          </a:p>
          <a:p>
            <a:pPr indent="0" lvl="0" marL="0" rtl="0" algn="l">
              <a:spcBef>
                <a:spcPts val="0"/>
              </a:spcBef>
              <a:spcAft>
                <a:spcPts val="0"/>
              </a:spcAft>
              <a:buClr>
                <a:srgbClr val="000000"/>
              </a:buClr>
              <a:buSzPts val="1100"/>
              <a:buFont typeface="Arial"/>
              <a:buNone/>
            </a:pPr>
            <a:r>
              <a:t/>
            </a:r>
            <a:endParaRPr sz="1700"/>
          </a:p>
          <a:p>
            <a:pPr indent="0" lvl="0" marL="0" rtl="0" algn="l">
              <a:spcBef>
                <a:spcPts val="0"/>
              </a:spcBef>
              <a:spcAft>
                <a:spcPts val="0"/>
              </a:spcAft>
              <a:buNone/>
            </a:pPr>
            <a:r>
              <a:rPr lang="en" sz="1700"/>
              <a:t>For Today: </a:t>
            </a:r>
            <a:endParaRPr sz="1700"/>
          </a:p>
          <a:p>
            <a:pPr indent="0" lvl="0" marL="0" rtl="0" algn="l">
              <a:spcBef>
                <a:spcPts val="0"/>
              </a:spcBef>
              <a:spcAft>
                <a:spcPts val="0"/>
              </a:spcAft>
              <a:buClr>
                <a:srgbClr val="000000"/>
              </a:buClr>
              <a:buSzPts val="1100"/>
              <a:buFont typeface="Arial"/>
              <a:buNone/>
            </a:pPr>
            <a:r>
              <a:rPr lang="en" sz="1700"/>
              <a:t>Harper, Breeze. “Vegans of Color: Racialized Embodiment, and Problematics of the Exotic.” In </a:t>
            </a:r>
            <a:r>
              <a:rPr i="1" lang="en" sz="1700"/>
              <a:t>Cultivating Food Justice: Race, Class, and Sustainability, </a:t>
            </a:r>
            <a:r>
              <a:rPr lang="en" sz="1700"/>
              <a:t>edited by Alison Hope Alkon and Julian Agyeman. MIT Press, 2011.</a:t>
            </a:r>
            <a:endParaRPr sz="1700"/>
          </a:p>
          <a:p>
            <a:pPr indent="0" lvl="0" marL="0" rtl="0" algn="l">
              <a:spcBef>
                <a:spcPts val="0"/>
              </a:spcBef>
              <a:spcAft>
                <a:spcPts val="0"/>
              </a:spcAft>
              <a:buNone/>
            </a:pPr>
            <a:r>
              <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34"/>
          <p:cNvPicPr preferRelativeResize="0"/>
          <p:nvPr/>
        </p:nvPicPr>
        <p:blipFill>
          <a:blip r:embed="rId3">
            <a:alphaModFix/>
          </a:blip>
          <a:stretch>
            <a:fillRect/>
          </a:stretch>
        </p:blipFill>
        <p:spPr>
          <a:xfrm>
            <a:off x="152400" y="152400"/>
            <a:ext cx="5236650" cy="4403050"/>
          </a:xfrm>
          <a:prstGeom prst="rect">
            <a:avLst/>
          </a:prstGeom>
          <a:noFill/>
          <a:ln>
            <a:noFill/>
          </a:ln>
        </p:spPr>
      </p:pic>
      <p:sp>
        <p:nvSpPr>
          <p:cNvPr id="227" name="Google Shape;227;p34"/>
          <p:cNvSpPr txBox="1"/>
          <p:nvPr/>
        </p:nvSpPr>
        <p:spPr>
          <a:xfrm>
            <a:off x="5645125" y="217125"/>
            <a:ext cx="3116100" cy="18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What we want in our writing:</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S</a:t>
            </a:r>
            <a:r>
              <a:rPr lang="en" sz="2000"/>
              <a:t>eeking difference in a way that is honoring and not appropriative</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 sz="2000"/>
              <a:t>Identifying how power operates in centering some experiences and excluding others</a:t>
            </a:r>
            <a:endParaRPr sz="2000"/>
          </a:p>
        </p:txBody>
      </p:sp>
      <p:sp>
        <p:nvSpPr>
          <p:cNvPr id="228" name="Google Shape;228;p34"/>
          <p:cNvSpPr txBox="1"/>
          <p:nvPr/>
        </p:nvSpPr>
        <p:spPr>
          <a:xfrm>
            <a:off x="5645125" y="3908825"/>
            <a:ext cx="2800200" cy="9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9900FF"/>
                </a:solidFill>
              </a:rPr>
              <a:t>What does this look like in practice?</a:t>
            </a:r>
            <a:endParaRPr b="1" sz="2000">
              <a:solidFill>
                <a:srgbClr val="9900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5"/>
          <p:cNvSpPr txBox="1"/>
          <p:nvPr>
            <p:ph type="title"/>
          </p:nvPr>
        </p:nvSpPr>
        <p:spPr>
          <a:xfrm>
            <a:off x="311700" y="603125"/>
            <a:ext cx="8697600" cy="80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the point of the knapsack exercise?</a:t>
            </a:r>
            <a:endParaRPr/>
          </a:p>
        </p:txBody>
      </p:sp>
      <p:sp>
        <p:nvSpPr>
          <p:cNvPr id="234" name="Google Shape;234;p35"/>
          <p:cNvSpPr txBox="1"/>
          <p:nvPr>
            <p:ph idx="1" type="body"/>
          </p:nvPr>
        </p:nvSpPr>
        <p:spPr>
          <a:xfrm>
            <a:off x="-14550" y="1671150"/>
            <a:ext cx="8697600" cy="2779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rgbClr val="000000"/>
                </a:solidFill>
              </a:rPr>
              <a:t>We all have what Gloria Anzaldúa calls “blank-spots.” </a:t>
            </a:r>
            <a:endParaRPr>
              <a:solidFill>
                <a:srgbClr val="000000"/>
              </a:solidFill>
            </a:endParaRPr>
          </a:p>
          <a:p>
            <a:pPr indent="-342900" lvl="0" marL="457200" rtl="0" algn="l">
              <a:spcBef>
                <a:spcPts val="1000"/>
              </a:spcBef>
              <a:spcAft>
                <a:spcPts val="0"/>
              </a:spcAft>
              <a:buSzPts val="1800"/>
              <a:buChar char="●"/>
            </a:pPr>
            <a:r>
              <a:rPr lang="en">
                <a:solidFill>
                  <a:srgbClr val="000000"/>
                </a:solidFill>
              </a:rPr>
              <a:t>That’s why we need to keep ourselves in conversation. That’s why we need to keep learning, and seeking our perspectives different from our own.</a:t>
            </a:r>
            <a:endParaRPr>
              <a:solidFill>
                <a:srgbClr val="000000"/>
              </a:solidFill>
            </a:endParaRPr>
          </a:p>
          <a:p>
            <a:pPr indent="-342900" lvl="0" marL="457200" rtl="0" algn="l">
              <a:spcBef>
                <a:spcPts val="1000"/>
              </a:spcBef>
              <a:spcAft>
                <a:spcPts val="0"/>
              </a:spcAft>
              <a:buSzPts val="1800"/>
              <a:buChar char="●"/>
            </a:pPr>
            <a:r>
              <a:rPr lang="en">
                <a:solidFill>
                  <a:srgbClr val="000000"/>
                </a:solidFill>
              </a:rPr>
              <a:t>In deepened self-</a:t>
            </a:r>
            <a:r>
              <a:rPr lang="en">
                <a:solidFill>
                  <a:srgbClr val="000000"/>
                </a:solidFill>
              </a:rPr>
              <a:t>reflection we can find deepened connection. </a:t>
            </a:r>
            <a:endParaRPr>
              <a:solidFill>
                <a:srgbClr val="000000"/>
              </a:solidFill>
            </a:endParaRPr>
          </a:p>
          <a:p>
            <a:pPr indent="0" lvl="0" marL="0" rtl="0" algn="l">
              <a:spcBef>
                <a:spcPts val="10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t>Think of a time when you recognized the limitations of your lens or your worldview. Maybe you’ll think of a time when you overlooked a harm or didn’t understand what someone else was experiencing. How did you come to understand what you didn’t at first see?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rPr lang="en" sz="2500"/>
              <a:t>Think of a time when you helped another person to see the limitations of their lens of worldview. How did you approach the communication with this person? </a:t>
            </a:r>
            <a:endParaRPr sz="2500"/>
          </a:p>
          <a:p>
            <a:pPr indent="0" lvl="0" marL="0" rtl="0" algn="l">
              <a:spcBef>
                <a:spcPts val="0"/>
              </a:spcBef>
              <a:spcAft>
                <a:spcPts val="0"/>
              </a:spcAft>
              <a:buNone/>
            </a:pPr>
            <a:r>
              <a:t/>
            </a:r>
            <a:endParaRPr sz="2500"/>
          </a:p>
          <a:p>
            <a:pPr indent="0" lvl="0" marL="0" rtl="0" algn="l">
              <a:spcBef>
                <a:spcPts val="0"/>
              </a:spcBef>
              <a:spcAft>
                <a:spcPts val="0"/>
              </a:spcAft>
              <a:buNone/>
            </a:pPr>
            <a:r>
              <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471900" y="738725"/>
            <a:ext cx="5550600" cy="742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100"/>
              <a:t>What needs to be present for one to be receptive to being ‘called out’ or ‘called in’?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b="1" lang="en" sz="1700">
                <a:latin typeface="Courier New"/>
                <a:ea typeface="Courier New"/>
                <a:cs typeface="Courier New"/>
                <a:sym typeface="Courier New"/>
              </a:rPr>
              <a:t>Receptiveness versus defensiveness</a:t>
            </a:r>
            <a:r>
              <a:rPr b="1" lang="en" sz="1700"/>
              <a:t> </a:t>
            </a:r>
            <a:endParaRPr b="1" sz="1700"/>
          </a:p>
        </p:txBody>
      </p:sp>
      <p:sp>
        <p:nvSpPr>
          <p:cNvPr id="245" name="Google Shape;245;p37"/>
          <p:cNvSpPr txBox="1"/>
          <p:nvPr>
            <p:ph idx="1" type="body"/>
          </p:nvPr>
        </p:nvSpPr>
        <p:spPr>
          <a:xfrm>
            <a:off x="471900" y="1765750"/>
            <a:ext cx="8222100" cy="2863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Letting go of perfectionism</a:t>
            </a:r>
            <a:endParaRPr/>
          </a:p>
          <a:p>
            <a:pPr indent="-342900" lvl="0" marL="457200" rtl="0" algn="l">
              <a:spcBef>
                <a:spcPts val="0"/>
              </a:spcBef>
              <a:spcAft>
                <a:spcPts val="0"/>
              </a:spcAft>
              <a:buSzPts val="1800"/>
              <a:buChar char="●"/>
            </a:pPr>
            <a:r>
              <a:rPr lang="en"/>
              <a:t>Self-acceptance, self-forgiveness</a:t>
            </a:r>
            <a:endParaRPr/>
          </a:p>
          <a:p>
            <a:pPr indent="-342900" lvl="0" marL="457200" rtl="0" algn="l">
              <a:spcBef>
                <a:spcPts val="0"/>
              </a:spcBef>
              <a:spcAft>
                <a:spcPts val="0"/>
              </a:spcAft>
              <a:buSzPts val="1800"/>
              <a:buChar char="●"/>
            </a:pPr>
            <a:r>
              <a:rPr lang="en"/>
              <a:t>Mindfulness: ‘what is showing up for me?’</a:t>
            </a:r>
            <a:endParaRPr/>
          </a:p>
          <a:p>
            <a:pPr indent="-342900" lvl="0" marL="457200" rtl="0" algn="l">
              <a:spcBef>
                <a:spcPts val="0"/>
              </a:spcBef>
              <a:spcAft>
                <a:spcPts val="0"/>
              </a:spcAft>
              <a:buSzPts val="1800"/>
              <a:buChar char="●"/>
            </a:pPr>
            <a:r>
              <a:rPr lang="en"/>
              <a:t>Humility: knowing I don’t have all the answers</a:t>
            </a:r>
            <a:endParaRPr/>
          </a:p>
          <a:p>
            <a:pPr indent="-342900" lvl="0" marL="457200" rtl="0" algn="l">
              <a:spcBef>
                <a:spcPts val="0"/>
              </a:spcBef>
              <a:spcAft>
                <a:spcPts val="0"/>
              </a:spcAft>
              <a:buSzPts val="1800"/>
              <a:buChar char="●"/>
            </a:pPr>
            <a:r>
              <a:rPr lang="en"/>
              <a:t>Empathy &amp; eagerness to listen to another without demand (a gift shared)</a:t>
            </a:r>
            <a:endParaRPr/>
          </a:p>
          <a:p>
            <a:pPr indent="-342900" lvl="0" marL="457200" rtl="0" algn="l">
              <a:spcBef>
                <a:spcPts val="0"/>
              </a:spcBef>
              <a:spcAft>
                <a:spcPts val="0"/>
              </a:spcAft>
              <a:buSzPts val="1800"/>
              <a:buChar char="●"/>
            </a:pPr>
            <a:r>
              <a:rPr lang="en"/>
              <a:t>A learner’s orientation / growth mindset </a:t>
            </a:r>
            <a:endParaRPr/>
          </a:p>
          <a:p>
            <a:pPr indent="-342900" lvl="0" marL="457200" rtl="0" algn="l">
              <a:spcBef>
                <a:spcPts val="0"/>
              </a:spcBef>
              <a:spcAft>
                <a:spcPts val="0"/>
              </a:spcAft>
              <a:buSzPts val="1800"/>
              <a:buChar char="●"/>
            </a:pPr>
            <a:r>
              <a:rPr lang="en"/>
              <a:t>Believing that it’s valuable and necessary to be uncomfortable </a:t>
            </a:r>
            <a:endParaRPr/>
          </a:p>
          <a:p>
            <a:pPr indent="-342900" lvl="0" marL="457200" rtl="0" algn="l">
              <a:spcBef>
                <a:spcPts val="0"/>
              </a:spcBef>
              <a:spcAft>
                <a:spcPts val="0"/>
              </a:spcAft>
              <a:buSzPts val="1800"/>
              <a:buChar char="●"/>
            </a:pPr>
            <a:r>
              <a:rPr lang="en"/>
              <a:t>Understanding that ideas are ‘in the air’. We receive problematic ideas from our world. But we can, with effort, change how we think. </a:t>
            </a:r>
            <a:endParaRPr/>
          </a:p>
          <a:p>
            <a:pPr indent="0" lvl="0" marL="0" rtl="0" algn="l">
              <a:spcBef>
                <a:spcPts val="1600"/>
              </a:spcBef>
              <a:spcAft>
                <a:spcPts val="1600"/>
              </a:spcAft>
              <a:buNone/>
            </a:pPr>
            <a:r>
              <a:rPr lang="en"/>
              <a:t>(Sounds like our classroom community agreements…)</a:t>
            </a:r>
            <a:endParaRPr/>
          </a:p>
        </p:txBody>
      </p:sp>
      <p:pic>
        <p:nvPicPr>
          <p:cNvPr id="246" name="Google Shape;246;p37"/>
          <p:cNvPicPr preferRelativeResize="0"/>
          <p:nvPr/>
        </p:nvPicPr>
        <p:blipFill>
          <a:blip r:embed="rId3">
            <a:alphaModFix/>
          </a:blip>
          <a:stretch>
            <a:fillRect/>
          </a:stretch>
        </p:blipFill>
        <p:spPr>
          <a:xfrm>
            <a:off x="6957697" y="252248"/>
            <a:ext cx="1736301" cy="2601300"/>
          </a:xfrm>
          <a:prstGeom prst="rect">
            <a:avLst/>
          </a:prstGeom>
          <a:noFill/>
          <a:ln>
            <a:noFill/>
          </a:ln>
        </p:spPr>
      </p:pic>
      <p:sp>
        <p:nvSpPr>
          <p:cNvPr id="247" name="Google Shape;247;p37"/>
          <p:cNvSpPr/>
          <p:nvPr/>
        </p:nvSpPr>
        <p:spPr>
          <a:xfrm>
            <a:off x="193275" y="994100"/>
            <a:ext cx="5658900" cy="558300"/>
          </a:xfrm>
          <a:prstGeom prst="roundRect">
            <a:avLst>
              <a:gd fmla="val 16667" name="adj"/>
            </a:avLst>
          </a:prstGeom>
          <a:noFill/>
          <a:ln cap="flat" cmpd="sng" w="2857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8"/>
          <p:cNvSpPr txBox="1"/>
          <p:nvPr>
            <p:ph idx="1" type="body"/>
          </p:nvPr>
        </p:nvSpPr>
        <p:spPr>
          <a:xfrm>
            <a:off x="100300" y="1750175"/>
            <a:ext cx="44784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accent5"/>
                </a:solidFill>
                <a:hlinkClick r:id="rId3"/>
              </a:rPr>
              <a:t>Moving past white shame:</a:t>
            </a:r>
            <a:r>
              <a:rPr lang="en">
                <a:solidFill>
                  <a:srgbClr val="000000"/>
                </a:solidFill>
              </a:rPr>
              <a:t> "To acknowledge one's privilege is not a moral condemnation. Rather, it is a call to action that requires collective work in order to evenly distribute access to power and to resources so that human agency can be reclaimed and claimed by all. Our intention is not to inspire guilt but to inspire action." </a:t>
            </a:r>
            <a:endParaRPr>
              <a:solidFill>
                <a:srgbClr val="000000"/>
              </a:solidFill>
            </a:endParaRPr>
          </a:p>
          <a:p>
            <a:pPr indent="0" lvl="0" marL="0" rtl="0" algn="l">
              <a:spcBef>
                <a:spcPts val="1000"/>
              </a:spcBef>
              <a:spcAft>
                <a:spcPts val="1600"/>
              </a:spcAft>
              <a:buNone/>
            </a:pPr>
            <a:r>
              <a:t/>
            </a:r>
            <a:endParaRPr/>
          </a:p>
        </p:txBody>
      </p:sp>
      <p:pic>
        <p:nvPicPr>
          <p:cNvPr id="253" name="Google Shape;253;p38"/>
          <p:cNvPicPr preferRelativeResize="0"/>
          <p:nvPr/>
        </p:nvPicPr>
        <p:blipFill>
          <a:blip r:embed="rId4">
            <a:alphaModFix/>
          </a:blip>
          <a:stretch>
            <a:fillRect/>
          </a:stretch>
        </p:blipFill>
        <p:spPr>
          <a:xfrm>
            <a:off x="4722654" y="0"/>
            <a:ext cx="4421346" cy="51434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Part 2</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Google Shape;263;p40"/>
          <p:cNvPicPr preferRelativeResize="0"/>
          <p:nvPr/>
        </p:nvPicPr>
        <p:blipFill>
          <a:blip r:embed="rId3">
            <a:alphaModFix/>
          </a:blip>
          <a:stretch>
            <a:fillRect/>
          </a:stretch>
        </p:blipFill>
        <p:spPr>
          <a:xfrm>
            <a:off x="1524000" y="285750"/>
            <a:ext cx="6096000" cy="457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1"/>
          <p:cNvSpPr txBox="1"/>
          <p:nvPr>
            <p:ph idx="1" type="body"/>
          </p:nvPr>
        </p:nvSpPr>
        <p:spPr>
          <a:xfrm>
            <a:off x="3886200" y="514350"/>
            <a:ext cx="4572000" cy="394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t>
            </a:r>
            <a:r>
              <a:rPr lang="en"/>
              <a:t>discoveries</a:t>
            </a:r>
            <a:endParaRPr/>
          </a:p>
          <a:p>
            <a:pPr indent="0" lvl="0" marL="0" rtl="0" algn="l">
              <a:spcBef>
                <a:spcPts val="1600"/>
              </a:spcBef>
              <a:spcAft>
                <a:spcPts val="0"/>
              </a:spcAft>
              <a:buNone/>
            </a:pPr>
            <a:r>
              <a:rPr lang="en"/>
              <a:t>are you making about your </a:t>
            </a:r>
            <a:endParaRPr/>
          </a:p>
          <a:p>
            <a:pPr indent="0" lvl="0" marL="0" rtl="0" algn="l">
              <a:spcBef>
                <a:spcPts val="1600"/>
              </a:spcBef>
              <a:spcAft>
                <a:spcPts val="0"/>
              </a:spcAft>
              <a:buNone/>
            </a:pPr>
            <a:r>
              <a:rPr lang="en"/>
              <a:t>processes and practices </a:t>
            </a:r>
            <a:endParaRPr/>
          </a:p>
          <a:p>
            <a:pPr indent="0" lvl="0" marL="0" rtl="0" algn="l">
              <a:spcBef>
                <a:spcPts val="1600"/>
              </a:spcBef>
              <a:spcAft>
                <a:spcPts val="1600"/>
              </a:spcAft>
              <a:buNone/>
            </a:pPr>
            <a:r>
              <a:rPr lang="en"/>
              <a:t>as a writer? </a:t>
            </a:r>
            <a:endParaRPr/>
          </a:p>
        </p:txBody>
      </p:sp>
      <p:sp>
        <p:nvSpPr>
          <p:cNvPr id="269" name="Google Shape;269;p41"/>
          <p:cNvSpPr txBox="1"/>
          <p:nvPr>
            <p:ph idx="2" type="body"/>
          </p:nvPr>
        </p:nvSpPr>
        <p:spPr>
          <a:xfrm>
            <a:off x="769000" y="2716725"/>
            <a:ext cx="2298600" cy="826800"/>
          </a:xfrm>
          <a:prstGeom prst="rect">
            <a:avLst/>
          </a:prstGeom>
        </p:spPr>
        <p:txBody>
          <a:bodyPr anchorCtr="0" anchor="t" bIns="91425" lIns="91425" spcFirstLastPara="1" rIns="91425" wrap="square" tIns="91425">
            <a:noAutofit/>
          </a:bodyPr>
          <a:lstStyle/>
          <a:p>
            <a:pPr indent="0" lvl="0" marL="0" rtl="0" algn="l">
              <a:spcBef>
                <a:spcPts val="400"/>
              </a:spcBef>
              <a:spcAft>
                <a:spcPts val="1600"/>
              </a:spcAft>
              <a:buNone/>
            </a:pPr>
            <a:r>
              <a:rPr lang="en"/>
              <a:t>Sharing in our </a:t>
            </a:r>
            <a:r>
              <a:rPr lang="en"/>
              <a:t>round table </a:t>
            </a:r>
            <a:endParaRPr/>
          </a:p>
        </p:txBody>
      </p:sp>
      <p:sp>
        <p:nvSpPr>
          <p:cNvPr id="270" name="Google Shape;270;p41"/>
          <p:cNvSpPr txBox="1"/>
          <p:nvPr>
            <p:ph type="title"/>
          </p:nvPr>
        </p:nvSpPr>
        <p:spPr>
          <a:xfrm>
            <a:off x="769000" y="1300721"/>
            <a:ext cx="2298600" cy="125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Checking in: our daily </a:t>
            </a:r>
            <a:r>
              <a:rPr lang="en"/>
              <a:t>writing practice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2"/>
          <p:cNvSpPr txBox="1"/>
          <p:nvPr>
            <p:ph idx="4294967295" type="title"/>
          </p:nvPr>
        </p:nvSpPr>
        <p:spPr>
          <a:xfrm>
            <a:off x="426126" y="306275"/>
            <a:ext cx="5238300" cy="77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000">
                <a:solidFill>
                  <a:srgbClr val="0B0080"/>
                </a:solidFill>
              </a:rPr>
              <a:t>Opening writing prompt</a:t>
            </a:r>
            <a:endParaRPr sz="2000">
              <a:solidFill>
                <a:srgbClr val="0B0080"/>
              </a:solidFill>
            </a:endParaRPr>
          </a:p>
          <a:p>
            <a:pPr indent="0" lvl="0" marL="0" rtl="0" algn="l">
              <a:spcBef>
                <a:spcPts val="0"/>
              </a:spcBef>
              <a:spcAft>
                <a:spcPts val="0"/>
              </a:spcAft>
              <a:buNone/>
            </a:pPr>
            <a:r>
              <a:rPr lang="en" sz="1600">
                <a:solidFill>
                  <a:srgbClr val="0B0080"/>
                </a:solidFill>
              </a:rPr>
              <a:t>(you’re invited to add this to the draft you brought to class today) </a:t>
            </a:r>
            <a:endParaRPr sz="1600">
              <a:solidFill>
                <a:srgbClr val="0B0080"/>
              </a:solidFill>
            </a:endParaRPr>
          </a:p>
        </p:txBody>
      </p:sp>
      <p:sp>
        <p:nvSpPr>
          <p:cNvPr id="276" name="Google Shape;276;p42"/>
          <p:cNvSpPr txBox="1"/>
          <p:nvPr>
            <p:ph idx="4294967295" type="body"/>
          </p:nvPr>
        </p:nvSpPr>
        <p:spPr>
          <a:xfrm>
            <a:off x="457200" y="1314450"/>
            <a:ext cx="4857900" cy="32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0B0080"/>
                </a:solidFill>
              </a:rPr>
              <a:t>Reflect:</a:t>
            </a:r>
            <a:endParaRPr b="1" i="1">
              <a:solidFill>
                <a:srgbClr val="0B0080"/>
              </a:solidFill>
            </a:endParaRPr>
          </a:p>
          <a:p>
            <a:pPr indent="0" lvl="0" marL="0" rtl="0" algn="l">
              <a:spcBef>
                <a:spcPts val="1600"/>
              </a:spcBef>
              <a:spcAft>
                <a:spcPts val="0"/>
              </a:spcAft>
              <a:buNone/>
            </a:pPr>
            <a:r>
              <a:rPr lang="en"/>
              <a:t>What does your essay need </a:t>
            </a:r>
            <a:r>
              <a:rPr lang="en"/>
              <a:t>from you? </a:t>
            </a:r>
            <a:endParaRPr/>
          </a:p>
          <a:p>
            <a:pPr indent="0" lvl="0" marL="0" rtl="0" algn="l">
              <a:spcBef>
                <a:spcPts val="1600"/>
              </a:spcBef>
              <a:spcAft>
                <a:spcPts val="0"/>
              </a:spcAft>
              <a:buNone/>
            </a:pPr>
            <a:r>
              <a:rPr lang="en"/>
              <a:t>Who are you in your essay?</a:t>
            </a:r>
            <a:endParaRPr/>
          </a:p>
          <a:p>
            <a:pPr indent="0" lvl="0" marL="0" rtl="0" algn="l">
              <a:spcBef>
                <a:spcPts val="1600"/>
              </a:spcBef>
              <a:spcAft>
                <a:spcPts val="1600"/>
              </a:spcAft>
              <a:buNone/>
            </a:pPr>
            <a:r>
              <a:rPr lang="en"/>
              <a:t>What about your background influences your approach to your essay?</a:t>
            </a:r>
            <a:endParaRPr/>
          </a:p>
        </p:txBody>
      </p:sp>
      <p:pic>
        <p:nvPicPr>
          <p:cNvPr id="277" name="Google Shape;277;p42"/>
          <p:cNvPicPr preferRelativeResize="0"/>
          <p:nvPr/>
        </p:nvPicPr>
        <p:blipFill>
          <a:blip r:embed="rId3">
            <a:alphaModFix/>
          </a:blip>
          <a:stretch>
            <a:fillRect/>
          </a:stretch>
        </p:blipFill>
        <p:spPr>
          <a:xfrm>
            <a:off x="5714991" y="0"/>
            <a:ext cx="3429009"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id="282" name="Google Shape;282;p43"/>
          <p:cNvPicPr preferRelativeResize="0"/>
          <p:nvPr/>
        </p:nvPicPr>
        <p:blipFill rotWithShape="1">
          <a:blip r:embed="rId3">
            <a:alphaModFix/>
          </a:blip>
          <a:srcRect b="0" l="0" r="0" t="9828"/>
          <a:stretch/>
        </p:blipFill>
        <p:spPr>
          <a:xfrm>
            <a:off x="1021725" y="642950"/>
            <a:ext cx="6560700" cy="4500550"/>
          </a:xfrm>
          <a:prstGeom prst="rect">
            <a:avLst/>
          </a:prstGeom>
          <a:noFill/>
          <a:ln>
            <a:noFill/>
          </a:ln>
        </p:spPr>
      </p:pic>
      <p:sp>
        <p:nvSpPr>
          <p:cNvPr id="283" name="Google Shape;283;p43"/>
          <p:cNvSpPr txBox="1"/>
          <p:nvPr/>
        </p:nvSpPr>
        <p:spPr>
          <a:xfrm>
            <a:off x="2135450" y="4810550"/>
            <a:ext cx="5361900" cy="2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Image from Robin DiAngelo, </a:t>
            </a:r>
            <a:r>
              <a:rPr i="1" lang="en"/>
              <a:t>What Does It Mean to Be White?</a:t>
            </a:r>
            <a:endParaRPr i="1"/>
          </a:p>
        </p:txBody>
      </p:sp>
      <p:sp>
        <p:nvSpPr>
          <p:cNvPr id="284" name="Google Shape;284;p43"/>
          <p:cNvSpPr txBox="1"/>
          <p:nvPr/>
        </p:nvSpPr>
        <p:spPr>
          <a:xfrm>
            <a:off x="743800" y="113450"/>
            <a:ext cx="7173300" cy="47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latin typeface="Roboto"/>
                <a:ea typeface="Roboto"/>
                <a:cs typeface="Roboto"/>
                <a:sym typeface="Roboto"/>
              </a:rPr>
              <a:t>Developing a Lens for Your Lens</a:t>
            </a:r>
            <a:endParaRPr b="1" sz="30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Ways-In Writing Exercise</a:t>
            </a:r>
            <a:endParaRPr/>
          </a:p>
        </p:txBody>
      </p:sp>
      <p:sp>
        <p:nvSpPr>
          <p:cNvPr id="96" name="Google Shape;96;p17"/>
          <p:cNvSpPr txBox="1"/>
          <p:nvPr>
            <p:ph idx="1" type="body"/>
          </p:nvPr>
        </p:nvSpPr>
        <p:spPr>
          <a:xfrm>
            <a:off x="471900" y="1919075"/>
            <a:ext cx="8222100" cy="49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1. Start with the activist essay you brought to class today. </a:t>
            </a:r>
            <a:endParaRPr/>
          </a:p>
        </p:txBody>
      </p:sp>
      <p:sp>
        <p:nvSpPr>
          <p:cNvPr id="97" name="Google Shape;97;p17"/>
          <p:cNvSpPr txBox="1"/>
          <p:nvPr>
            <p:ph idx="1" type="body"/>
          </p:nvPr>
        </p:nvSpPr>
        <p:spPr>
          <a:xfrm>
            <a:off x="471900" y="2412875"/>
            <a:ext cx="8222100" cy="49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2. Take up a different lens or perspective than you had at first. </a:t>
            </a:r>
            <a:endParaRPr/>
          </a:p>
        </p:txBody>
      </p:sp>
      <p:sp>
        <p:nvSpPr>
          <p:cNvPr id="98" name="Google Shape;98;p17"/>
          <p:cNvSpPr txBox="1"/>
          <p:nvPr>
            <p:ph idx="1" type="body"/>
          </p:nvPr>
        </p:nvSpPr>
        <p:spPr>
          <a:xfrm>
            <a:off x="471900" y="2906675"/>
            <a:ext cx="8222100" cy="49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Ask 10 questions about what you’ve written so far. </a:t>
            </a:r>
            <a:endParaRPr/>
          </a:p>
          <a:p>
            <a:pPr indent="0" lvl="0" marL="0" rtl="0" algn="l">
              <a:spcBef>
                <a:spcPts val="1600"/>
              </a:spcBef>
              <a:spcAft>
                <a:spcPts val="1600"/>
              </a:spcAft>
              <a:buNone/>
            </a:pPr>
            <a:r>
              <a:rPr lang="en"/>
              <a:t>4. Imagine posing those questions to someone else, for discussion. Write about the conversation that might take place.</a:t>
            </a:r>
            <a:endParaRPr/>
          </a:p>
        </p:txBody>
      </p:sp>
      <p:sp>
        <p:nvSpPr>
          <p:cNvPr id="99" name="Google Shape;99;p17"/>
          <p:cNvSpPr txBox="1"/>
          <p:nvPr>
            <p:ph idx="1" type="body"/>
          </p:nvPr>
        </p:nvSpPr>
        <p:spPr>
          <a:xfrm>
            <a:off x="460950" y="4155900"/>
            <a:ext cx="8222100" cy="49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5. How does your piece relate to what you have and have not experienced in your life, in your background? What about your topic might be beyond your understanding?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Eli Clare: Positionality</a:t>
            </a:r>
            <a:endParaRPr/>
          </a:p>
        </p:txBody>
      </p:sp>
      <p:sp>
        <p:nvSpPr>
          <p:cNvPr id="291" name="Google Shape;291;p4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My body is “[a] body of white, rural, working-class value. I still feel an allegiance to this body, even as I reject the virulent racism, the unexamined destruction of forest and river” (11)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Clare Acknowledges Positionality</a:t>
            </a:r>
            <a:endParaRPr/>
          </a:p>
        </p:txBody>
      </p:sp>
      <p:sp>
        <p:nvSpPr>
          <p:cNvPr id="297" name="Google Shape;297;p4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47534C"/>
                </a:solidFill>
                <a:latin typeface="Helvetica Neue"/>
                <a:ea typeface="Helvetica Neue"/>
                <a:cs typeface="Helvetica Neue"/>
                <a:sym typeface="Helvetica Neue"/>
              </a:rPr>
              <a:t>From your reading response quiz: </a:t>
            </a:r>
            <a:endParaRPr i="1">
              <a:solidFill>
                <a:srgbClr val="47534C"/>
              </a:solidFill>
              <a:latin typeface="Helvetica Neue"/>
              <a:ea typeface="Helvetica Neue"/>
              <a:cs typeface="Helvetica Neue"/>
              <a:sym typeface="Helvetica Neue"/>
            </a:endParaRPr>
          </a:p>
          <a:p>
            <a:pPr indent="0" lvl="0" marL="0" rtl="0" algn="l">
              <a:spcBef>
                <a:spcPts val="1600"/>
              </a:spcBef>
              <a:spcAft>
                <a:spcPts val="0"/>
              </a:spcAft>
              <a:buNone/>
            </a:pPr>
            <a:r>
              <a:rPr lang="en">
                <a:solidFill>
                  <a:srgbClr val="000000"/>
                </a:solidFill>
                <a:latin typeface="Helvetica Neue"/>
                <a:ea typeface="Helvetica Neue"/>
                <a:cs typeface="Helvetica Neue"/>
                <a:sym typeface="Helvetica Neue"/>
              </a:rPr>
              <a:t>Clare references the worldviews he learned as a child as specifically "white" and "Western." (For example, the words "In the white, Western worldview that I learned as a child..." start the section on page 22.) </a:t>
            </a:r>
            <a:endParaRPr>
              <a:solidFill>
                <a:srgbClr val="000000"/>
              </a:solidFill>
              <a:latin typeface="Helvetica Neue"/>
              <a:ea typeface="Helvetica Neue"/>
              <a:cs typeface="Helvetica Neue"/>
              <a:sym typeface="Helvetica Neue"/>
            </a:endParaRPr>
          </a:p>
          <a:p>
            <a:pPr indent="0" lvl="0" marL="0" rtl="0" algn="l">
              <a:spcBef>
                <a:spcPts val="1600"/>
              </a:spcBef>
              <a:spcAft>
                <a:spcPts val="0"/>
              </a:spcAft>
              <a:buNone/>
            </a:pPr>
            <a:r>
              <a:rPr lang="en">
                <a:solidFill>
                  <a:srgbClr val="000000"/>
                </a:solidFill>
                <a:latin typeface="Helvetica Neue"/>
                <a:ea typeface="Helvetica Neue"/>
                <a:cs typeface="Helvetica Neue"/>
                <a:sym typeface="Helvetica Neue"/>
              </a:rPr>
              <a:t>Why is it important to explicitly name these understandings as "white" and "Western"? </a:t>
            </a:r>
            <a:endParaRPr>
              <a:solidFill>
                <a:srgbClr val="000000"/>
              </a:solidFill>
              <a:latin typeface="Helvetica Neue"/>
              <a:ea typeface="Helvetica Neue"/>
              <a:cs typeface="Helvetica Neue"/>
              <a:sym typeface="Helvetica Neue"/>
            </a:endParaRPr>
          </a:p>
          <a:p>
            <a:pPr indent="0" lvl="0" marL="0" rtl="0" algn="l">
              <a:spcBef>
                <a:spcPts val="1600"/>
              </a:spcBef>
              <a:spcAft>
                <a:spcPts val="0"/>
              </a:spcAft>
              <a:buNone/>
            </a:pPr>
            <a:r>
              <a:t/>
            </a:r>
            <a:endParaRPr sz="1400">
              <a:solidFill>
                <a:srgbClr val="13431A"/>
              </a:solidFill>
              <a:highlight>
                <a:srgbClr val="FFFFFF"/>
              </a:highlight>
              <a:latin typeface="Helvetica Neue"/>
              <a:ea typeface="Helvetica Neue"/>
              <a:cs typeface="Helvetica Neue"/>
              <a:sym typeface="Helvetica Neue"/>
            </a:endParaRPr>
          </a:p>
          <a:p>
            <a:pPr indent="0" lvl="0" marL="0" rtl="0" algn="l">
              <a:spcBef>
                <a:spcPts val="1600"/>
              </a:spcBef>
              <a:spcAft>
                <a:spcPts val="0"/>
              </a:spcAft>
              <a:buNone/>
            </a:pPr>
            <a:r>
              <a:t/>
            </a:r>
            <a:endParaRPr sz="1400">
              <a:solidFill>
                <a:srgbClr val="13431A"/>
              </a:solidFill>
              <a:highlight>
                <a:srgbClr val="FFFFFF"/>
              </a:highlight>
              <a:latin typeface="Helvetica Neue"/>
              <a:ea typeface="Helvetica Neue"/>
              <a:cs typeface="Helvetica Neue"/>
              <a:sym typeface="Helvetica Neue"/>
            </a:endParaRPr>
          </a:p>
          <a:p>
            <a:pPr indent="0" lvl="0" marL="0" rtl="0" algn="l">
              <a:spcBef>
                <a:spcPts val="1600"/>
              </a:spcBef>
              <a:spcAft>
                <a:spcPts val="1600"/>
              </a:spcAft>
              <a:buNone/>
            </a:pPr>
            <a:r>
              <a:t/>
            </a: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6"/>
          <p:cNvSpPr txBox="1"/>
          <p:nvPr/>
        </p:nvSpPr>
        <p:spPr>
          <a:xfrm>
            <a:off x="682050" y="182000"/>
            <a:ext cx="8036700" cy="477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900"/>
              </a:spcBef>
              <a:spcAft>
                <a:spcPts val="0"/>
              </a:spcAft>
              <a:buClr>
                <a:schemeClr val="dk1"/>
              </a:buClr>
              <a:buSzPts val="1100"/>
              <a:buFont typeface="Arial"/>
              <a:buNone/>
            </a:pPr>
            <a:r>
              <a:rPr b="1" lang="en">
                <a:latin typeface="Helvetica Neue"/>
                <a:ea typeface="Helvetica Neue"/>
                <a:cs typeface="Helvetica Neue"/>
                <a:sym typeface="Helvetica Neue"/>
              </a:rPr>
              <a:t>The book </a:t>
            </a:r>
            <a:r>
              <a:rPr b="1" i="1" lang="en">
                <a:latin typeface="Helvetica Neue"/>
                <a:ea typeface="Helvetica Neue"/>
                <a:cs typeface="Helvetica Neue"/>
                <a:sym typeface="Helvetica Neue"/>
              </a:rPr>
              <a:t>Exile and Pride </a:t>
            </a:r>
            <a:r>
              <a:rPr b="1" lang="en">
                <a:latin typeface="Helvetica Neue"/>
                <a:ea typeface="Helvetica Neue"/>
                <a:cs typeface="Helvetica Neue"/>
                <a:sym typeface="Helvetica Neue"/>
              </a:rPr>
              <a:t>opens with a discussion of Clare's positionality. </a:t>
            </a:r>
            <a:r>
              <a:rPr lang="en">
                <a:latin typeface="Helvetica Neue"/>
                <a:ea typeface="Helvetica Neue"/>
                <a:cs typeface="Helvetica Neue"/>
                <a:sym typeface="Helvetica Neue"/>
              </a:rPr>
              <a:t>The chapter is titled "A Note about Gender, or Why Is This White Guy Writing about Being a Lesbian?" He writes,</a:t>
            </a:r>
            <a:endParaRPr>
              <a:latin typeface="Helvetica Neue"/>
              <a:ea typeface="Helvetica Neue"/>
              <a:cs typeface="Helvetica Neue"/>
              <a:sym typeface="Helvetica Neue"/>
            </a:endParaRPr>
          </a:p>
          <a:p>
            <a:pPr indent="0" lvl="0" marL="292100" rtl="0" algn="l">
              <a:lnSpc>
                <a:spcPct val="115000"/>
              </a:lnSpc>
              <a:spcBef>
                <a:spcPts val="900"/>
              </a:spcBef>
              <a:spcAft>
                <a:spcPts val="0"/>
              </a:spcAft>
              <a:buClr>
                <a:schemeClr val="dk1"/>
              </a:buClr>
              <a:buSzPts val="1100"/>
              <a:buFont typeface="Arial"/>
              <a:buNone/>
            </a:pPr>
            <a:r>
              <a:rPr lang="en">
                <a:latin typeface="Helvetica Neue"/>
                <a:ea typeface="Helvetica Neue"/>
                <a:cs typeface="Helvetica Neue"/>
                <a:sym typeface="Helvetica Neue"/>
              </a:rPr>
              <a:t>Over the last decade in my continued process of reading, I've chosen to slide across some gender line. The process is most commonly understood as gender transition, but I've experience it less as one discrete transition from woman to man than as a long meandering slide. Today I live in the world as a man, even while my internal sense of gender is as a genderqueer, neither man nor woman. At the same time, I have no desire to abandon or disown my long history as a girl, a tomboy, a dyke, a woman, a butch. </a:t>
            </a:r>
            <a:endParaRPr>
              <a:latin typeface="Helvetica Neue"/>
              <a:ea typeface="Helvetica Neue"/>
              <a:cs typeface="Helvetica Neue"/>
              <a:sym typeface="Helvetica Neue"/>
            </a:endParaRPr>
          </a:p>
          <a:p>
            <a:pPr indent="0" lvl="0" marL="292100" rtl="0" algn="l">
              <a:lnSpc>
                <a:spcPct val="115000"/>
              </a:lnSpc>
              <a:spcBef>
                <a:spcPts val="900"/>
              </a:spcBef>
              <a:spcAft>
                <a:spcPts val="0"/>
              </a:spcAft>
              <a:buClr>
                <a:schemeClr val="dk1"/>
              </a:buClr>
              <a:buSzPts val="1100"/>
              <a:buFont typeface="Arial"/>
              <a:buNone/>
            </a:pPr>
            <a:r>
              <a:rPr lang="en">
                <a:latin typeface="Helvetica Neue"/>
                <a:ea typeface="Helvetica Neue"/>
                <a:cs typeface="Helvetica Neue"/>
                <a:sym typeface="Helvetica Neue"/>
              </a:rPr>
              <a:t>In many trans and queer communities today, my particular gendered story is not all that unusual. But other those communities, the reality of a white guy have a long, prideful lesbian past can be totally disorienting. Rather than explain myself in the face of cultural confusion, anger, and/or hatred, I yearn for the day when all the rules that confine and constrain gender, that punish gender transgression--rules shaped by misogyny, transphobia, homophobia, and shaped again by white supremacy, capitalism, ableism--come crashing down. I want my gendered story to be one of many stories that defy, bend, smash the gender binary. But in the end, what I really want is for all the many gendered possibilities in the world to be, not normal, but rather profoundly ordinary and familiar.</a:t>
            </a:r>
            <a:endParaRPr>
              <a:latin typeface="Helvetica Neue"/>
              <a:ea typeface="Helvetica Neue"/>
              <a:cs typeface="Helvetica Neue"/>
              <a:sym typeface="Helvetica Neue"/>
            </a:endParaRPr>
          </a:p>
          <a:p>
            <a:pPr indent="0" lvl="0" marL="0" rtl="0" algn="l">
              <a:spcBef>
                <a:spcPts val="90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Priscilla Yba</a:t>
            </a:r>
            <a:r>
              <a:rPr lang="en">
                <a:solidFill>
                  <a:srgbClr val="FFFFFF"/>
                </a:solidFill>
              </a:rPr>
              <a:t>rra, </a:t>
            </a:r>
            <a:r>
              <a:rPr i="1" lang="en" u="sng">
                <a:solidFill>
                  <a:srgbClr val="FFFFFF"/>
                </a:solidFill>
                <a:hlinkClick r:id="rId3"/>
              </a:rPr>
              <a:t>Writing the Goodlife</a:t>
            </a:r>
            <a:endParaRPr i="1">
              <a:solidFill>
                <a:srgbClr val="FFFFFF"/>
              </a:solidFill>
            </a:endParaRPr>
          </a:p>
        </p:txBody>
      </p:sp>
      <p:pic>
        <p:nvPicPr>
          <p:cNvPr id="308" name="Google Shape;308;p47"/>
          <p:cNvPicPr preferRelativeResize="0"/>
          <p:nvPr/>
        </p:nvPicPr>
        <p:blipFill>
          <a:blip r:embed="rId4">
            <a:alphaModFix/>
          </a:blip>
          <a:stretch>
            <a:fillRect/>
          </a:stretch>
        </p:blipFill>
        <p:spPr>
          <a:xfrm>
            <a:off x="152400" y="771450"/>
            <a:ext cx="6828075" cy="421965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Comfortaa"/>
                <a:ea typeface="Comfortaa"/>
                <a:cs typeface="Comfortaa"/>
                <a:sym typeface="Comfortaa"/>
              </a:rPr>
              <a:t>POSITIONALITY</a:t>
            </a:r>
            <a:endParaRPr b="1" sz="2000">
              <a:solidFill>
                <a:srgbClr val="FFFFFF"/>
              </a:solidFill>
              <a:latin typeface="Comfortaa"/>
              <a:ea typeface="Comfortaa"/>
              <a:cs typeface="Comfortaa"/>
              <a:sym typeface="Comfortaa"/>
            </a:endParaRPr>
          </a:p>
          <a:p>
            <a:pPr indent="0" lvl="0" marL="0" rtl="0" algn="l">
              <a:spcBef>
                <a:spcPts val="0"/>
              </a:spcBef>
              <a:spcAft>
                <a:spcPts val="0"/>
              </a:spcAft>
              <a:buNone/>
            </a:pPr>
            <a:r>
              <a:t/>
            </a:r>
            <a:endParaRPr b="1" sz="2000">
              <a:solidFill>
                <a:srgbClr val="FFFFFF"/>
              </a:solidFill>
              <a:latin typeface="Comfortaa"/>
              <a:ea typeface="Comfortaa"/>
              <a:cs typeface="Comfortaa"/>
              <a:sym typeface="Comfortaa"/>
            </a:endParaRPr>
          </a:p>
          <a:p>
            <a:pPr indent="0" lvl="0" marL="0" rtl="0" algn="l">
              <a:spcBef>
                <a:spcPts val="0"/>
              </a:spcBef>
              <a:spcAft>
                <a:spcPts val="0"/>
              </a:spcAft>
              <a:buNone/>
            </a:pPr>
            <a:r>
              <a:rPr b="1" lang="en" sz="2000">
                <a:solidFill>
                  <a:srgbClr val="FFFFFF"/>
                </a:solidFill>
                <a:latin typeface="Comfortaa"/>
                <a:ea typeface="Comfortaa"/>
                <a:cs typeface="Comfortaa"/>
                <a:sym typeface="Comfortaa"/>
              </a:rPr>
              <a:t>Core Concept</a:t>
            </a:r>
            <a:r>
              <a:rPr lang="en" sz="2600">
                <a:solidFill>
                  <a:srgbClr val="FFFFFF"/>
                </a:solidFill>
                <a:latin typeface="Comfortaa"/>
                <a:ea typeface="Comfortaa"/>
                <a:cs typeface="Comfortaa"/>
                <a:sym typeface="Comfortaa"/>
              </a:rPr>
              <a:t>: </a:t>
            </a:r>
            <a:r>
              <a:rPr lang="en" sz="2600">
                <a:solidFill>
                  <a:srgbClr val="000000"/>
                </a:solidFill>
                <a:highlight>
                  <a:srgbClr val="FFFFFF"/>
                </a:highlight>
                <a:latin typeface="Comfortaa"/>
                <a:ea typeface="Comfortaa"/>
                <a:cs typeface="Comfortaa"/>
                <a:sym typeface="Comfortaa"/>
              </a:rPr>
              <a:t>There is no such thing as an “objective” stance.</a:t>
            </a:r>
            <a:r>
              <a:rPr b="1" lang="en" sz="3200">
                <a:solidFill>
                  <a:srgbClr val="000000"/>
                </a:solidFill>
                <a:highlight>
                  <a:srgbClr val="FFFFFF"/>
                </a:highlight>
                <a:latin typeface="Comfortaa"/>
                <a:ea typeface="Comfortaa"/>
                <a:cs typeface="Comfortaa"/>
                <a:sym typeface="Comfortaa"/>
              </a:rPr>
              <a:t> Our understanding of the world is conditioned</a:t>
            </a:r>
            <a:r>
              <a:rPr lang="en" sz="2600">
                <a:solidFill>
                  <a:srgbClr val="000000"/>
                </a:solidFill>
                <a:highlight>
                  <a:srgbClr val="FFFFFF"/>
                </a:highlight>
                <a:latin typeface="Comfortaa"/>
                <a:ea typeface="Comfortaa"/>
                <a:cs typeface="Comfortaa"/>
                <a:sym typeface="Comfortaa"/>
              </a:rPr>
              <a:t> by the identities, contexts, experiences, and perspectives we inhabit. </a:t>
            </a:r>
            <a:r>
              <a:rPr b="1" lang="en" sz="3000">
                <a:solidFill>
                  <a:srgbClr val="000000"/>
                </a:solidFill>
                <a:highlight>
                  <a:srgbClr val="FFFFFF"/>
                </a:highlight>
                <a:latin typeface="Comfortaa"/>
                <a:ea typeface="Comfortaa"/>
                <a:cs typeface="Comfortaa"/>
                <a:sym typeface="Comfortaa"/>
              </a:rPr>
              <a:t>Self-</a:t>
            </a:r>
            <a:r>
              <a:rPr b="1" lang="en" sz="3000">
                <a:solidFill>
                  <a:srgbClr val="000000"/>
                </a:solidFill>
                <a:highlight>
                  <a:srgbClr val="FFFFFF"/>
                </a:highlight>
                <a:latin typeface="Comfortaa"/>
                <a:ea typeface="Comfortaa"/>
                <a:cs typeface="Comfortaa"/>
                <a:sym typeface="Comfortaa"/>
              </a:rPr>
              <a:t>reflexivity is important.</a:t>
            </a:r>
            <a:r>
              <a:rPr lang="en" sz="3000">
                <a:solidFill>
                  <a:srgbClr val="000000"/>
                </a:solidFill>
                <a:highlight>
                  <a:srgbClr val="FFFFFF"/>
                </a:highlight>
                <a:latin typeface="Comfortaa"/>
                <a:ea typeface="Comfortaa"/>
                <a:cs typeface="Comfortaa"/>
                <a:sym typeface="Comfortaa"/>
              </a:rPr>
              <a:t> </a:t>
            </a:r>
            <a:r>
              <a:rPr lang="en" sz="2600">
                <a:solidFill>
                  <a:srgbClr val="000000"/>
                </a:solidFill>
                <a:highlight>
                  <a:srgbClr val="FFFFFF"/>
                </a:highlight>
                <a:latin typeface="Comfortaa"/>
                <a:ea typeface="Comfortaa"/>
                <a:cs typeface="Comfortaa"/>
                <a:sym typeface="Comfortaa"/>
              </a:rPr>
              <a:t>Transparently </a:t>
            </a:r>
            <a:r>
              <a:rPr lang="en" sz="2600">
                <a:solidFill>
                  <a:srgbClr val="000000"/>
                </a:solidFill>
                <a:highlight>
                  <a:srgbClr val="FFFFFF"/>
                </a:highlight>
                <a:latin typeface="Comfortaa"/>
                <a:ea typeface="Comfortaa"/>
                <a:cs typeface="Comfortaa"/>
                <a:sym typeface="Comfortaa"/>
              </a:rPr>
              <a:t>grappling with issues of power and privilege is an important way of building your ethos in a piece of writing.</a:t>
            </a:r>
            <a:endParaRPr sz="2600">
              <a:solidFill>
                <a:srgbClr val="000000"/>
              </a:solidFill>
              <a:highlight>
                <a:srgbClr val="FFFFFF"/>
              </a:highlight>
              <a:latin typeface="Comfortaa"/>
              <a:ea typeface="Comfortaa"/>
              <a:cs typeface="Comfortaa"/>
              <a:sym typeface="Comfortaa"/>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Review: Discussion of Positionality</a:t>
            </a:r>
            <a:endParaRPr/>
          </a:p>
        </p:txBody>
      </p:sp>
      <p:sp>
        <p:nvSpPr>
          <p:cNvPr id="319" name="Google Shape;319;p4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we flip through the slides we used to discuss positionality, write on a notecard two things, on the two sides of the notecard. Do include your name.</a:t>
            </a:r>
            <a:endParaRPr/>
          </a:p>
          <a:p>
            <a:pPr indent="-342900" lvl="0" marL="457200" rtl="0" algn="l">
              <a:spcBef>
                <a:spcPts val="1600"/>
              </a:spcBef>
              <a:spcAft>
                <a:spcPts val="0"/>
              </a:spcAft>
              <a:buSzPts val="1800"/>
              <a:buAutoNum type="arabicPeriod"/>
            </a:pPr>
            <a:r>
              <a:rPr lang="en"/>
              <a:t>Side 1: What does positionality mean to you, as a writer? </a:t>
            </a:r>
            <a:endParaRPr/>
          </a:p>
          <a:p>
            <a:pPr indent="-342900" lvl="0" marL="457200" rtl="0" algn="l">
              <a:spcBef>
                <a:spcPts val="0"/>
              </a:spcBef>
              <a:spcAft>
                <a:spcPts val="0"/>
              </a:spcAft>
              <a:buSzPts val="1800"/>
              <a:buAutoNum type="arabicPeriod"/>
            </a:pPr>
            <a:r>
              <a:rPr lang="en"/>
              <a:t>Side 2: What would you like to learn more about?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Looking at the creative nonfiction essays you’ve started so far, think about...</a:t>
            </a:r>
            <a:endParaRPr/>
          </a:p>
        </p:txBody>
      </p:sp>
      <p:sp>
        <p:nvSpPr>
          <p:cNvPr id="325" name="Google Shape;325;p50"/>
          <p:cNvSpPr txBox="1"/>
          <p:nvPr>
            <p:ph idx="4294967295" type="body"/>
          </p:nvPr>
        </p:nvSpPr>
        <p:spPr>
          <a:xfrm>
            <a:off x="165000" y="749075"/>
            <a:ext cx="88140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Activist writing doesn’t mean “preachy” writing….</a:t>
            </a:r>
            <a:endParaRPr/>
          </a:p>
          <a:p>
            <a:pPr indent="-342900" lvl="0" marL="457200" rtl="0" algn="l">
              <a:spcBef>
                <a:spcPts val="0"/>
              </a:spcBef>
              <a:spcAft>
                <a:spcPts val="0"/>
              </a:spcAft>
              <a:buSzPts val="1800"/>
              <a:buChar char="●"/>
            </a:pPr>
            <a:r>
              <a:rPr lang="en"/>
              <a:t>We can cause readers to see the world differently without saying “this is how it is” or “this is all there is” (the single story).</a:t>
            </a:r>
            <a:endParaRPr/>
          </a:p>
          <a:p>
            <a:pPr indent="-342900" lvl="0" marL="457200" rtl="0" algn="l">
              <a:spcBef>
                <a:spcPts val="0"/>
              </a:spcBef>
              <a:spcAft>
                <a:spcPts val="0"/>
              </a:spcAft>
              <a:buSzPts val="1800"/>
              <a:buChar char="●"/>
            </a:pPr>
            <a:r>
              <a:rPr lang="en"/>
              <a:t>We can reflect on our positionality—what it means for us to be writing what we write. We can actively work on our “blankspots.”</a:t>
            </a:r>
            <a:endParaRPr/>
          </a:p>
          <a:p>
            <a:pPr indent="-342900" lvl="0" marL="457200" rtl="0" algn="l">
              <a:spcBef>
                <a:spcPts val="0"/>
              </a:spcBef>
              <a:spcAft>
                <a:spcPts val="0"/>
              </a:spcAft>
              <a:buSzPts val="1800"/>
              <a:buChar char="●"/>
            </a:pPr>
            <a:r>
              <a:rPr lang="en"/>
              <a:t>We can make an argument without reducing the complexity of an issue.</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Look at the essays you’ve written so far:</a:t>
            </a:r>
            <a:endParaRPr/>
          </a:p>
          <a:p>
            <a:pPr indent="-342900" lvl="0" marL="457200" rtl="0" algn="l">
              <a:spcBef>
                <a:spcPts val="0"/>
              </a:spcBef>
              <a:spcAft>
                <a:spcPts val="0"/>
              </a:spcAft>
              <a:buSzPts val="1800"/>
              <a:buChar char="●"/>
            </a:pPr>
            <a:r>
              <a:rPr lang="en"/>
              <a:t>To what extent do your essays fall into the “dangers of a single story”?</a:t>
            </a:r>
            <a:endParaRPr/>
          </a:p>
          <a:p>
            <a:pPr indent="-342900" lvl="0" marL="457200" rtl="0" algn="l">
              <a:spcBef>
                <a:spcPts val="0"/>
              </a:spcBef>
              <a:spcAft>
                <a:spcPts val="0"/>
              </a:spcAft>
              <a:buSzPts val="1800"/>
              <a:buChar char="●"/>
            </a:pPr>
            <a:r>
              <a:rPr lang="en"/>
              <a:t>To what extent do your essays demonstrate cultural humility? </a:t>
            </a:r>
            <a:endParaRPr/>
          </a:p>
          <a:p>
            <a:pPr indent="-342900" lvl="0" marL="457200" rtl="0" algn="l">
              <a:spcBef>
                <a:spcPts val="0"/>
              </a:spcBef>
              <a:spcAft>
                <a:spcPts val="0"/>
              </a:spcAft>
              <a:buSzPts val="1800"/>
              <a:buChar char="●"/>
            </a:pPr>
            <a:r>
              <a:rPr lang="en"/>
              <a:t>To what extent do your essays acknowledge the complexity of an issue?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rgbClr val="FFFFFF"/>
                </a:solidFill>
                <a:hlinkClick r:id="rId3"/>
              </a:rPr>
              <a:t>Eli Clare</a:t>
            </a:r>
            <a:endParaRPr>
              <a:solidFill>
                <a:srgbClr val="FFFFFF"/>
              </a:solidFill>
            </a:endParaRPr>
          </a:p>
        </p:txBody>
      </p:sp>
      <p:sp>
        <p:nvSpPr>
          <p:cNvPr id="106" name="Google Shape;106;p1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t>Danger of a Single Story about Disability:</a:t>
            </a:r>
            <a:endParaRPr b="1" sz="2000"/>
          </a:p>
          <a:p>
            <a:pPr indent="0" lvl="0" marL="0" rtl="0" algn="l">
              <a:spcBef>
                <a:spcPts val="1600"/>
              </a:spcBef>
              <a:spcAft>
                <a:spcPts val="0"/>
              </a:spcAft>
              <a:buNone/>
            </a:pPr>
            <a:r>
              <a:rPr lang="en" sz="2000"/>
              <a:t>“The dominant story about disability should be about ableism, not the inspirational supercrip crap or the believe-it-or-not disability story” (3). </a:t>
            </a:r>
            <a:endParaRPr sz="2000"/>
          </a:p>
          <a:p>
            <a:pPr indent="0" lvl="0" marL="0" rtl="0" algn="l">
              <a:spcBef>
                <a:spcPts val="1600"/>
              </a:spcBef>
              <a:spcAft>
                <a:spcPts val="0"/>
              </a:spcAft>
              <a:buNone/>
            </a:pPr>
            <a:r>
              <a:rPr lang="en" sz="2000"/>
              <a:t>“I use the word </a:t>
            </a:r>
            <a:r>
              <a:rPr i="1" lang="en" sz="2000"/>
              <a:t>disabled</a:t>
            </a:r>
            <a:r>
              <a:rPr lang="en" sz="2000"/>
              <a:t> as an adjective to name what this ableist world does to us...” (83).</a:t>
            </a:r>
            <a:endParaRPr sz="2000"/>
          </a:p>
          <a:p>
            <a:pPr indent="0" lvl="0" marL="0" rtl="0" algn="l">
              <a:spcBef>
                <a:spcPts val="1600"/>
              </a:spcBef>
              <a:spcAft>
                <a:spcPts val="0"/>
              </a:spcAft>
              <a:buNone/>
            </a:pPr>
            <a:r>
              <a:rPr lang="en" sz="2000"/>
              <a:t>“Shouldn’t I call non-disabled people </a:t>
            </a:r>
            <a:r>
              <a:rPr i="1" lang="en" sz="2000"/>
              <a:t>enabled?</a:t>
            </a:r>
            <a:r>
              <a:rPr lang="en" sz="2000"/>
              <a:t>”(82).</a:t>
            </a:r>
            <a:endParaRPr sz="2000"/>
          </a:p>
          <a:p>
            <a:pPr indent="0" lvl="0" marL="0" rtl="0" algn="l">
              <a:spcBef>
                <a:spcPts val="1600"/>
              </a:spcBef>
              <a:spcAft>
                <a:spcPts val="0"/>
              </a:spcAft>
              <a:buNone/>
            </a:pPr>
            <a:r>
              <a:t/>
            </a:r>
            <a:endParaRPr sz="2000"/>
          </a:p>
          <a:p>
            <a:pPr indent="0" lvl="0" marL="0" rtl="0" algn="l">
              <a:spcBef>
                <a:spcPts val="1600"/>
              </a:spcBef>
              <a:spcAft>
                <a:spcPts val="1600"/>
              </a:spcAft>
              <a:buNone/>
            </a:pPr>
            <a:r>
              <a:rPr lang="en" sz="2000" u="sng">
                <a:solidFill>
                  <a:srgbClr val="3F5378"/>
                </a:solidFill>
                <a:hlinkClick r:id="rId4"/>
              </a:rPr>
              <a:t>“We Need A Great Flock of Stories”</a:t>
            </a:r>
            <a:r>
              <a:rPr lang="en" sz="2000">
                <a:solidFill>
                  <a:srgbClr val="3F5378"/>
                </a:solidFill>
              </a:rPr>
              <a:t> </a:t>
            </a:r>
            <a:r>
              <a:rPr lang="en" sz="1400">
                <a:solidFill>
                  <a:srgbClr val="6B7C72"/>
                </a:solidFill>
              </a:rPr>
              <a:t>(About the </a:t>
            </a:r>
            <a:r>
              <a:rPr lang="en" sz="1400" u="sng">
                <a:solidFill>
                  <a:srgbClr val="6B7C72"/>
                </a:solidFill>
                <a:hlinkClick r:id="rId5"/>
              </a:rPr>
              <a:t>context for the poem</a:t>
            </a:r>
            <a:r>
              <a:rPr lang="en" sz="1400">
                <a:solidFill>
                  <a:srgbClr val="6B7C72"/>
                </a:solidFill>
              </a:rPr>
              <a:t>)</a:t>
            </a:r>
            <a:endParaRPr sz="1400">
              <a:solidFill>
                <a:srgbClr val="6B7C7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900" u="sng">
                <a:solidFill>
                  <a:srgbClr val="FFFFFF"/>
                </a:solidFill>
                <a:hlinkClick r:id="rId3"/>
              </a:rPr>
              <a:t>Eli Clare</a:t>
            </a:r>
            <a:endParaRPr sz="2900">
              <a:solidFill>
                <a:srgbClr val="FFFFFF"/>
              </a:solidFill>
            </a:endParaRPr>
          </a:p>
        </p:txBody>
      </p:sp>
      <p:sp>
        <p:nvSpPr>
          <p:cNvPr id="113" name="Google Shape;113;p19"/>
          <p:cNvSpPr txBox="1"/>
          <p:nvPr>
            <p:ph idx="4294967295" type="body"/>
          </p:nvPr>
        </p:nvSpPr>
        <p:spPr>
          <a:xfrm>
            <a:off x="460950" y="747900"/>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Danger of a Single Story about Logging:</a:t>
            </a:r>
            <a:endParaRPr b="1" sz="1800"/>
          </a:p>
          <a:p>
            <a:pPr indent="0" lvl="0" marL="0" rtl="0" algn="l">
              <a:spcBef>
                <a:spcPts val="1600"/>
              </a:spcBef>
              <a:spcAft>
                <a:spcPts val="0"/>
              </a:spcAft>
              <a:buNone/>
            </a:pPr>
            <a:r>
              <a:rPr lang="en" sz="1800"/>
              <a:t>“Rather than believing that loggers are murderers...pure and simple, maybe you place loggers...as the quintessential exploited worker in a capitalist economy. [...] Make no mistake: there is nothing romantic about logging. It is dangerous work, fraught with hazards that can tear bodies apart” (58).</a:t>
            </a:r>
            <a:endParaRPr sz="1800"/>
          </a:p>
          <a:p>
            <a:pPr indent="0" lvl="0" marL="0" rtl="0" algn="l">
              <a:spcBef>
                <a:spcPts val="1600"/>
              </a:spcBef>
              <a:spcAft>
                <a:spcPts val="0"/>
              </a:spcAft>
              <a:buNone/>
            </a:pPr>
            <a:r>
              <a:rPr lang="en" sz="1800"/>
              <a:t>“Who is going to save the logger? If we as a county are finally deciding...to save the spotted owl and fragments of its habitat, then we as a people need to be accountable to the folks who will be unemployed, possibly homeless and hungry, because of that decision. To turn away from this is to act as if loggers and logging communities are more complicit with environmental destruction than the rest of us” (61).</a:t>
            </a:r>
            <a:endParaRPr sz="1800"/>
          </a:p>
          <a:p>
            <a:pPr indent="0" lvl="0" marL="0" rtl="0" algn="l">
              <a:spcBef>
                <a:spcPts val="1600"/>
              </a:spcBef>
              <a:spcAft>
                <a:spcPts val="1600"/>
              </a:spcAft>
              <a:buNone/>
            </a:pPr>
            <a:r>
              <a:t/>
            </a:r>
            <a:endParaRPr sz="1800">
              <a:solidFill>
                <a:srgbClr val="3F537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Oppressive forces are interconnected</a:t>
            </a:r>
            <a:endParaRPr/>
          </a:p>
        </p:txBody>
      </p:sp>
      <p:pic>
        <p:nvPicPr>
          <p:cNvPr id="119" name="Google Shape;119;p20"/>
          <p:cNvPicPr preferRelativeResize="0"/>
          <p:nvPr/>
        </p:nvPicPr>
        <p:blipFill>
          <a:blip r:embed="rId3">
            <a:alphaModFix/>
          </a:blip>
          <a:stretch>
            <a:fillRect/>
          </a:stretch>
        </p:blipFill>
        <p:spPr>
          <a:xfrm>
            <a:off x="152400" y="771450"/>
            <a:ext cx="8067300" cy="403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Dr. Breeze Harper</a:t>
            </a:r>
            <a:endParaRPr/>
          </a:p>
        </p:txBody>
      </p:sp>
      <p:sp>
        <p:nvSpPr>
          <p:cNvPr id="125" name="Google Shape;125;p21"/>
          <p:cNvSpPr txBox="1"/>
          <p:nvPr/>
        </p:nvSpPr>
        <p:spPr>
          <a:xfrm>
            <a:off x="3619675" y="287000"/>
            <a:ext cx="5143500" cy="30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Uprooting White Fragility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Human Rights Are Animal Rights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800"/>
              <a:t>As we listen to these talks, chart the connections between oppressive forces that Dr. Breeze Harper explicates.</a:t>
            </a:r>
            <a:endParaRPr sz="2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26" name="Google Shape;126;p21"/>
          <p:cNvPicPr preferRelativeResize="0"/>
          <p:nvPr/>
        </p:nvPicPr>
        <p:blipFill>
          <a:blip r:embed="rId5">
            <a:alphaModFix/>
          </a:blip>
          <a:stretch>
            <a:fillRect/>
          </a:stretch>
        </p:blipFill>
        <p:spPr>
          <a:xfrm>
            <a:off x="152400" y="152400"/>
            <a:ext cx="3314870" cy="41205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2"/>
          <p:cNvPicPr preferRelativeResize="0"/>
          <p:nvPr/>
        </p:nvPicPr>
        <p:blipFill>
          <a:blip r:embed="rId3">
            <a:alphaModFix/>
          </a:blip>
          <a:stretch>
            <a:fillRect/>
          </a:stretch>
        </p:blipFill>
        <p:spPr>
          <a:xfrm>
            <a:off x="2643187" y="0"/>
            <a:ext cx="3857626"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“Intersectionality”?</a:t>
            </a:r>
            <a:endParaRPr/>
          </a:p>
        </p:txBody>
      </p:sp>
      <p:sp>
        <p:nvSpPr>
          <p:cNvPr id="137" name="Google Shape;137;p23"/>
          <p:cNvSpPr txBox="1"/>
          <p:nvPr>
            <p:ph idx="1" type="body"/>
          </p:nvPr>
        </p:nvSpPr>
        <p:spPr>
          <a:xfrm>
            <a:off x="471900" y="1682825"/>
            <a:ext cx="50583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it comes to social inequality, people’s lives and the organization of power in a given society are better understood as being shaped not by a single axis of social division, be it race or gender or class, but by </a:t>
            </a:r>
            <a:r>
              <a:rPr b="1" lang="en"/>
              <a:t>many axes that work together and influence each other. </a:t>
            </a:r>
            <a:r>
              <a:rPr lang="en"/>
              <a:t>Intersectionality as an analytic tool gives people better access to the </a:t>
            </a:r>
            <a:r>
              <a:rPr b="1" lang="en"/>
              <a:t>complexity </a:t>
            </a:r>
            <a:r>
              <a:rPr lang="en"/>
              <a:t>of the world and of themselves.” </a:t>
            </a:r>
            <a:endParaRPr/>
          </a:p>
          <a:p>
            <a:pPr indent="0" lvl="0" marL="0" rtl="0" algn="l">
              <a:spcBef>
                <a:spcPts val="1600"/>
              </a:spcBef>
              <a:spcAft>
                <a:spcPts val="1600"/>
              </a:spcAft>
              <a:buNone/>
            </a:pPr>
            <a:r>
              <a:rPr lang="en" sz="1400"/>
              <a:t>—Patricia Hill Collins and Sirma Bilge, </a:t>
            </a:r>
            <a:r>
              <a:rPr i="1" lang="en" sz="1400"/>
              <a:t>Intersectionality</a:t>
            </a:r>
            <a:endParaRPr i="1" sz="1400"/>
          </a:p>
        </p:txBody>
      </p:sp>
      <p:pic>
        <p:nvPicPr>
          <p:cNvPr id="138" name="Google Shape;138;p23"/>
          <p:cNvPicPr preferRelativeResize="0"/>
          <p:nvPr/>
        </p:nvPicPr>
        <p:blipFill>
          <a:blip r:embed="rId3">
            <a:alphaModFix/>
          </a:blip>
          <a:stretch>
            <a:fillRect/>
          </a:stretch>
        </p:blipFill>
        <p:spPr>
          <a:xfrm>
            <a:off x="5682600" y="1658825"/>
            <a:ext cx="3308998" cy="192335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